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32918400" cy="4114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259"/>
    <a:srgbClr val="2BCD29"/>
    <a:srgbClr val="6FF8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CE456E-F1F6-4938-A798-F22CFCDB3D3C}" v="15" dt="2024-02-06T23:33:00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980" autoAdjust="0"/>
  </p:normalViewPr>
  <p:slideViewPr>
    <p:cSldViewPr snapToGrid="0">
      <p:cViewPr varScale="1">
        <p:scale>
          <a:sx n="42" d="100"/>
          <a:sy n="42" d="100"/>
        </p:scale>
        <p:origin x="5787" y="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51212-0C23-4F93-B343-5E7A6BF7A99D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0B662-2B67-4BCD-9794-1E31D59D69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71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0B662-2B67-4BCD-9794-1E31D59D691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6279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734178"/>
            <a:ext cx="27980640" cy="1432560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1612228"/>
            <a:ext cx="24688800" cy="9934572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503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2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190750"/>
            <a:ext cx="7098030" cy="348710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190750"/>
            <a:ext cx="20882610" cy="348710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57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62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258437"/>
            <a:ext cx="28392120" cy="17116422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7536787"/>
            <a:ext cx="28392120" cy="9001122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47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0953750"/>
            <a:ext cx="1399032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0953750"/>
            <a:ext cx="1399032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421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190759"/>
            <a:ext cx="28392120" cy="79533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086978"/>
            <a:ext cx="13926024" cy="4943472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5030450"/>
            <a:ext cx="13926024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086978"/>
            <a:ext cx="13994608" cy="4943472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5030450"/>
            <a:ext cx="13994608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56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73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535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743200"/>
            <a:ext cx="10617041" cy="960120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5924559"/>
            <a:ext cx="16664940" cy="2924175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344400"/>
            <a:ext cx="10617041" cy="22869528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848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743200"/>
            <a:ext cx="10617041" cy="960120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5924559"/>
            <a:ext cx="16664940" cy="2924175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2344400"/>
            <a:ext cx="10617041" cy="22869528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369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190759"/>
            <a:ext cx="28392120" cy="7953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0953750"/>
            <a:ext cx="28392120" cy="2610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38138109"/>
            <a:ext cx="740664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6EC3B6-CC4C-4891-9EA8-3BF549A3C385}" type="datetimeFigureOut">
              <a:rPr lang="en-CA" smtClean="0"/>
              <a:t>2024-02-07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38138109"/>
            <a:ext cx="1110996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38138109"/>
            <a:ext cx="740664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960A19-7202-4A4A-930F-0464E2DB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18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emf"/><Relationship Id="rId18" Type="http://schemas.openxmlformats.org/officeDocument/2006/relationships/image" Target="../media/image12.png"/><Relationship Id="rId26" Type="http://schemas.openxmlformats.org/officeDocument/2006/relationships/image" Target="../media/image20.JPG"/><Relationship Id="rId39" Type="http://schemas.openxmlformats.org/officeDocument/2006/relationships/image" Target="../media/image33.png"/><Relationship Id="rId21" Type="http://schemas.openxmlformats.org/officeDocument/2006/relationships/image" Target="../media/image15.jpg"/><Relationship Id="rId34" Type="http://schemas.openxmlformats.org/officeDocument/2006/relationships/image" Target="../media/image28.jpeg"/><Relationship Id="rId42" Type="http://schemas.openxmlformats.org/officeDocument/2006/relationships/image" Target="../media/image3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emf"/><Relationship Id="rId20" Type="http://schemas.openxmlformats.org/officeDocument/2006/relationships/image" Target="../media/image14.jpg"/><Relationship Id="rId29" Type="http://schemas.openxmlformats.org/officeDocument/2006/relationships/image" Target="../media/image23.jpeg"/><Relationship Id="rId4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JPG"/><Relationship Id="rId24" Type="http://schemas.openxmlformats.org/officeDocument/2006/relationships/image" Target="../media/image18.JPG"/><Relationship Id="rId32" Type="http://schemas.openxmlformats.org/officeDocument/2006/relationships/image" Target="../media/image26.JPG"/><Relationship Id="rId37" Type="http://schemas.openxmlformats.org/officeDocument/2006/relationships/image" Target="../media/image31.jpg"/><Relationship Id="rId40" Type="http://schemas.openxmlformats.org/officeDocument/2006/relationships/image" Target="../media/image36.svg"/><Relationship Id="rId5" Type="http://schemas.openxmlformats.org/officeDocument/2006/relationships/hyperlink" Target="mailto:bang@lunenfeld.ca" TargetMode="External"/><Relationship Id="rId15" Type="http://schemas.openxmlformats.org/officeDocument/2006/relationships/image" Target="../media/image9.emf"/><Relationship Id="rId23" Type="http://schemas.openxmlformats.org/officeDocument/2006/relationships/image" Target="../media/image17.JPG"/><Relationship Id="rId28" Type="http://schemas.openxmlformats.org/officeDocument/2006/relationships/image" Target="../media/image22.jpeg"/><Relationship Id="rId36" Type="http://schemas.openxmlformats.org/officeDocument/2006/relationships/image" Target="../media/image30.jpg"/><Relationship Id="rId10" Type="http://schemas.openxmlformats.org/officeDocument/2006/relationships/image" Target="../media/image4.png"/><Relationship Id="rId19" Type="http://schemas.openxmlformats.org/officeDocument/2006/relationships/image" Target="../media/image13.jpg"/><Relationship Id="rId31" Type="http://schemas.openxmlformats.org/officeDocument/2006/relationships/image" Target="../media/image25.JPG"/><Relationship Id="rId4" Type="http://schemas.openxmlformats.org/officeDocument/2006/relationships/hyperlink" Target="mailto:parsons@lunenfeld.ca" TargetMode="External"/><Relationship Id="rId9" Type="http://schemas.openxmlformats.org/officeDocument/2006/relationships/image" Target="../media/image5.svg"/><Relationship Id="rId14" Type="http://schemas.openxmlformats.org/officeDocument/2006/relationships/image" Target="../media/image8.emf"/><Relationship Id="rId22" Type="http://schemas.openxmlformats.org/officeDocument/2006/relationships/image" Target="../media/image16.jpg"/><Relationship Id="rId27" Type="http://schemas.openxmlformats.org/officeDocument/2006/relationships/image" Target="../media/image21.JPG"/><Relationship Id="rId30" Type="http://schemas.openxmlformats.org/officeDocument/2006/relationships/image" Target="../media/image24.JPG"/><Relationship Id="rId35" Type="http://schemas.openxmlformats.org/officeDocument/2006/relationships/image" Target="../media/image29.JPG"/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12" Type="http://schemas.openxmlformats.org/officeDocument/2006/relationships/image" Target="../media/image6.emf"/><Relationship Id="rId17" Type="http://schemas.openxmlformats.org/officeDocument/2006/relationships/image" Target="../media/image11.emf"/><Relationship Id="rId25" Type="http://schemas.openxmlformats.org/officeDocument/2006/relationships/image" Target="../media/image19.JPG"/><Relationship Id="rId33" Type="http://schemas.openxmlformats.org/officeDocument/2006/relationships/image" Target="../media/image27.JPG"/><Relationship Id="rId38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C6EAE5-2796-D90F-57FE-274F1A5EBE66}"/>
              </a:ext>
            </a:extLst>
          </p:cNvPr>
          <p:cNvSpPr>
            <a:spLocks/>
          </p:cNvSpPr>
          <p:nvPr/>
        </p:nvSpPr>
        <p:spPr>
          <a:xfrm>
            <a:off x="0" y="13097254"/>
            <a:ext cx="10885044" cy="19829271"/>
          </a:xfrm>
          <a:custGeom>
            <a:avLst/>
            <a:gdLst>
              <a:gd name="connsiteX0" fmla="*/ 10885043 w 10885044"/>
              <a:gd name="connsiteY0" fmla="*/ 19632170 h 19829271"/>
              <a:gd name="connsiteX1" fmla="*/ 10724134 w 10885044"/>
              <a:gd name="connsiteY1" fmla="*/ 19785204 h 19829271"/>
              <a:gd name="connsiteX2" fmla="*/ 0 w 10885044"/>
              <a:gd name="connsiteY2" fmla="*/ 19829272 h 19829271"/>
              <a:gd name="connsiteX3" fmla="*/ 0 w 10885044"/>
              <a:gd name="connsiteY3" fmla="*/ 43816 h 19829271"/>
              <a:gd name="connsiteX4" fmla="*/ 10632567 w 10885044"/>
              <a:gd name="connsiteY4" fmla="*/ 2 h 19829271"/>
              <a:gd name="connsiteX5" fmla="*/ 10794873 w 10885044"/>
              <a:gd name="connsiteY5" fmla="*/ 151766 h 19829271"/>
              <a:gd name="connsiteX6" fmla="*/ 10885043 w 10885044"/>
              <a:gd name="connsiteY6" fmla="*/ 19632170 h 1982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5044" h="19829271">
                <a:moveTo>
                  <a:pt x="10885043" y="19632170"/>
                </a:moveTo>
                <a:cubicBezTo>
                  <a:pt x="10885424" y="19716244"/>
                  <a:pt x="10813415" y="19784822"/>
                  <a:pt x="10724134" y="19785204"/>
                </a:cubicBezTo>
                <a:lnTo>
                  <a:pt x="0" y="19829272"/>
                </a:lnTo>
                <a:lnTo>
                  <a:pt x="0" y="43816"/>
                </a:lnTo>
                <a:lnTo>
                  <a:pt x="10632567" y="2"/>
                </a:lnTo>
                <a:cubicBezTo>
                  <a:pt x="10721848" y="-380"/>
                  <a:pt x="10794492" y="67565"/>
                  <a:pt x="10794873" y="151766"/>
                </a:cubicBezTo>
                <a:lnTo>
                  <a:pt x="10885043" y="19632170"/>
                </a:lnTo>
                <a:close/>
              </a:path>
            </a:pathLst>
          </a:custGeom>
          <a:solidFill>
            <a:srgbClr val="EFB21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F31DC46-12EF-29CB-36BB-47C85B558EBF}"/>
              </a:ext>
            </a:extLst>
          </p:cNvPr>
          <p:cNvSpPr/>
          <p:nvPr/>
        </p:nvSpPr>
        <p:spPr>
          <a:xfrm>
            <a:off x="1371091" y="16149573"/>
            <a:ext cx="8347710" cy="12424263"/>
          </a:xfrm>
          <a:custGeom>
            <a:avLst/>
            <a:gdLst>
              <a:gd name="connsiteX0" fmla="*/ 8195310 w 8347710"/>
              <a:gd name="connsiteY0" fmla="*/ 13234415 h 13234415"/>
              <a:gd name="connsiteX1" fmla="*/ 152400 w 8347710"/>
              <a:gd name="connsiteY1" fmla="*/ 13234415 h 13234415"/>
              <a:gd name="connsiteX2" fmla="*/ 0 w 8347710"/>
              <a:gd name="connsiteY2" fmla="*/ 13082015 h 13234415"/>
              <a:gd name="connsiteX3" fmla="*/ 0 w 8347710"/>
              <a:gd name="connsiteY3" fmla="*/ 152400 h 13234415"/>
              <a:gd name="connsiteX4" fmla="*/ 152400 w 8347710"/>
              <a:gd name="connsiteY4" fmla="*/ 0 h 13234415"/>
              <a:gd name="connsiteX5" fmla="*/ 8195310 w 8347710"/>
              <a:gd name="connsiteY5" fmla="*/ 0 h 13234415"/>
              <a:gd name="connsiteX6" fmla="*/ 8347710 w 8347710"/>
              <a:gd name="connsiteY6" fmla="*/ 152400 h 13234415"/>
              <a:gd name="connsiteX7" fmla="*/ 8347710 w 8347710"/>
              <a:gd name="connsiteY7" fmla="*/ 13082015 h 13234415"/>
              <a:gd name="connsiteX8" fmla="*/ 8195310 w 8347710"/>
              <a:gd name="connsiteY8" fmla="*/ 13234415 h 132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47710" h="13234415">
                <a:moveTo>
                  <a:pt x="8195310" y="13234415"/>
                </a:moveTo>
                <a:lnTo>
                  <a:pt x="152400" y="13234415"/>
                </a:lnTo>
                <a:cubicBezTo>
                  <a:pt x="68580" y="13234415"/>
                  <a:pt x="0" y="13165837"/>
                  <a:pt x="0" y="13082015"/>
                </a:cubicBezTo>
                <a:lnTo>
                  <a:pt x="0" y="152400"/>
                </a:lnTo>
                <a:cubicBezTo>
                  <a:pt x="0" y="68580"/>
                  <a:pt x="68580" y="0"/>
                  <a:pt x="152400" y="0"/>
                </a:cubicBezTo>
                <a:lnTo>
                  <a:pt x="8195310" y="0"/>
                </a:lnTo>
                <a:cubicBezTo>
                  <a:pt x="8279130" y="0"/>
                  <a:pt x="8347710" y="68580"/>
                  <a:pt x="8347710" y="152400"/>
                </a:cubicBezTo>
                <a:lnTo>
                  <a:pt x="8347710" y="13082015"/>
                </a:lnTo>
                <a:cubicBezTo>
                  <a:pt x="8347710" y="13165837"/>
                  <a:pt x="8279130" y="13234415"/>
                  <a:pt x="8195310" y="13234415"/>
                </a:cubicBezTo>
                <a:close/>
              </a:path>
            </a:pathLst>
          </a:custGeom>
          <a:solidFill>
            <a:srgbClr val="FFFFFF"/>
          </a:solidFill>
          <a:ln w="63500" cap="flat">
            <a:solidFill>
              <a:srgbClr val="A69F9D"/>
            </a:solidFill>
            <a:prstDash val="solid"/>
            <a:miter/>
          </a:ln>
        </p:spPr>
        <p:txBody>
          <a:bodyPr rtlCol="0" anchor="ctr"/>
          <a:lstStyle/>
          <a:p>
            <a:endParaRPr lang="en-CA" dirty="0"/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BED43EE3-A934-57D4-287F-A5EF6B19BB87}"/>
              </a:ext>
            </a:extLst>
          </p:cNvPr>
          <p:cNvSpPr txBox="1"/>
          <p:nvPr/>
        </p:nvSpPr>
        <p:spPr>
          <a:xfrm>
            <a:off x="1595077" y="18103058"/>
            <a:ext cx="7899738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Full suite analyzers/cell sorters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Full service and self-directed flow cytometry analysis and cell sorting available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Imaging flow cytometry with machine learning powered analysis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State of the art image enabled/spectral cell sorting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High level consultation, experimental design, troubleshooting, and data analysis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Comprehensive training from in depth theory to hands on instrument training</a:t>
            </a:r>
          </a:p>
          <a:p>
            <a:endParaRPr lang="en-CA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B11B75D-8799-F934-6911-A819A1EC6B2A}"/>
              </a:ext>
            </a:extLst>
          </p:cNvPr>
          <p:cNvSpPr>
            <a:spLocks/>
          </p:cNvSpPr>
          <p:nvPr/>
        </p:nvSpPr>
        <p:spPr>
          <a:xfrm>
            <a:off x="22482810" y="22039453"/>
            <a:ext cx="10435589" cy="15767938"/>
          </a:xfrm>
          <a:custGeom>
            <a:avLst/>
            <a:gdLst>
              <a:gd name="connsiteX0" fmla="*/ 10435589 w 10435589"/>
              <a:gd name="connsiteY0" fmla="*/ 0 h 15767938"/>
              <a:gd name="connsiteX1" fmla="*/ 10435589 w 10435589"/>
              <a:gd name="connsiteY1" fmla="*/ 15767938 h 15767938"/>
              <a:gd name="connsiteX2" fmla="*/ 161162 w 10435589"/>
              <a:gd name="connsiteY2" fmla="*/ 15767938 h 15767938"/>
              <a:gd name="connsiteX3" fmla="*/ 0 w 10435589"/>
              <a:gd name="connsiteY3" fmla="*/ 15615538 h 15767938"/>
              <a:gd name="connsiteX4" fmla="*/ 0 w 10435589"/>
              <a:gd name="connsiteY4" fmla="*/ 152400 h 15767938"/>
              <a:gd name="connsiteX5" fmla="*/ 161162 w 10435589"/>
              <a:gd name="connsiteY5" fmla="*/ 0 h 15767938"/>
              <a:gd name="connsiteX6" fmla="*/ 10435589 w 10435589"/>
              <a:gd name="connsiteY6" fmla="*/ 0 h 1576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5589" h="15767938">
                <a:moveTo>
                  <a:pt x="10435589" y="0"/>
                </a:moveTo>
                <a:lnTo>
                  <a:pt x="10435589" y="15767938"/>
                </a:lnTo>
                <a:lnTo>
                  <a:pt x="161162" y="15767938"/>
                </a:lnTo>
                <a:cubicBezTo>
                  <a:pt x="72135" y="15767938"/>
                  <a:pt x="0" y="15699741"/>
                  <a:pt x="0" y="15615538"/>
                </a:cubicBezTo>
                <a:lnTo>
                  <a:pt x="0" y="152400"/>
                </a:lnTo>
                <a:cubicBezTo>
                  <a:pt x="0" y="68199"/>
                  <a:pt x="72135" y="0"/>
                  <a:pt x="161162" y="0"/>
                </a:cubicBezTo>
                <a:lnTo>
                  <a:pt x="10435589" y="0"/>
                </a:lnTo>
                <a:close/>
              </a:path>
            </a:pathLst>
          </a:custGeom>
          <a:solidFill>
            <a:srgbClr val="EE303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873CF9-AC6E-E41A-403F-B6AE70602AE5}"/>
              </a:ext>
            </a:extLst>
          </p:cNvPr>
          <p:cNvSpPr>
            <a:spLocks/>
          </p:cNvSpPr>
          <p:nvPr/>
        </p:nvSpPr>
        <p:spPr>
          <a:xfrm>
            <a:off x="18480912" y="15561183"/>
            <a:ext cx="14437487" cy="4745353"/>
          </a:xfrm>
          <a:custGeom>
            <a:avLst/>
            <a:gdLst>
              <a:gd name="connsiteX0" fmla="*/ 14437488 w 14437487"/>
              <a:gd name="connsiteY0" fmla="*/ 4745354 h 4745353"/>
              <a:gd name="connsiteX1" fmla="*/ 158624 w 14437487"/>
              <a:gd name="connsiteY1" fmla="*/ 4745354 h 4745353"/>
              <a:gd name="connsiteX2" fmla="*/ 0 w 14437487"/>
              <a:gd name="connsiteY2" fmla="*/ 4592954 h 4745353"/>
              <a:gd name="connsiteX3" fmla="*/ 0 w 14437487"/>
              <a:gd name="connsiteY3" fmla="*/ 152400 h 4745353"/>
              <a:gd name="connsiteX4" fmla="*/ 158624 w 14437487"/>
              <a:gd name="connsiteY4" fmla="*/ 0 h 4745353"/>
              <a:gd name="connsiteX5" fmla="*/ 14437488 w 14437487"/>
              <a:gd name="connsiteY5" fmla="*/ 0 h 4745353"/>
              <a:gd name="connsiteX6" fmla="*/ 14437488 w 14437487"/>
              <a:gd name="connsiteY6" fmla="*/ 4745354 h 474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7487" h="4745353">
                <a:moveTo>
                  <a:pt x="14437488" y="4745354"/>
                </a:moveTo>
                <a:lnTo>
                  <a:pt x="158624" y="4745354"/>
                </a:lnTo>
                <a:cubicBezTo>
                  <a:pt x="70994" y="4745354"/>
                  <a:pt x="0" y="4677155"/>
                  <a:pt x="0" y="4592954"/>
                </a:cubicBezTo>
                <a:lnTo>
                  <a:pt x="0" y="152400"/>
                </a:lnTo>
                <a:cubicBezTo>
                  <a:pt x="0" y="68199"/>
                  <a:pt x="70994" y="0"/>
                  <a:pt x="158624" y="0"/>
                </a:cubicBezTo>
                <a:lnTo>
                  <a:pt x="14437488" y="0"/>
                </a:lnTo>
                <a:lnTo>
                  <a:pt x="14437488" y="4745354"/>
                </a:lnTo>
                <a:close/>
              </a:path>
            </a:pathLst>
          </a:custGeom>
          <a:solidFill>
            <a:srgbClr val="F1B81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27F884-3774-676D-D972-78ED7AAE224C}"/>
              </a:ext>
            </a:extLst>
          </p:cNvPr>
          <p:cNvSpPr>
            <a:spLocks/>
          </p:cNvSpPr>
          <p:nvPr/>
        </p:nvSpPr>
        <p:spPr>
          <a:xfrm>
            <a:off x="18450813" y="7612760"/>
            <a:ext cx="14467586" cy="5487670"/>
          </a:xfrm>
          <a:custGeom>
            <a:avLst/>
            <a:gdLst>
              <a:gd name="connsiteX0" fmla="*/ 14467587 w 14467586"/>
              <a:gd name="connsiteY0" fmla="*/ 0 h 5487670"/>
              <a:gd name="connsiteX1" fmla="*/ 14467587 w 14467586"/>
              <a:gd name="connsiteY1" fmla="*/ 5487671 h 5487670"/>
              <a:gd name="connsiteX2" fmla="*/ 152400 w 14467586"/>
              <a:gd name="connsiteY2" fmla="*/ 5487671 h 5487670"/>
              <a:gd name="connsiteX3" fmla="*/ 0 w 14467586"/>
              <a:gd name="connsiteY3" fmla="*/ 5335271 h 5487670"/>
              <a:gd name="connsiteX4" fmla="*/ 0 w 14467586"/>
              <a:gd name="connsiteY4" fmla="*/ 152400 h 5487670"/>
              <a:gd name="connsiteX5" fmla="*/ 152400 w 14467586"/>
              <a:gd name="connsiteY5" fmla="*/ 0 h 5487670"/>
              <a:gd name="connsiteX6" fmla="*/ 14467587 w 14467586"/>
              <a:gd name="connsiteY6" fmla="*/ 0 h 548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67586" h="5487670">
                <a:moveTo>
                  <a:pt x="14467587" y="0"/>
                </a:moveTo>
                <a:lnTo>
                  <a:pt x="14467587" y="5487671"/>
                </a:lnTo>
                <a:lnTo>
                  <a:pt x="152400" y="5487671"/>
                </a:lnTo>
                <a:cubicBezTo>
                  <a:pt x="68199" y="5487671"/>
                  <a:pt x="0" y="5419472"/>
                  <a:pt x="0" y="5335271"/>
                </a:cubicBezTo>
                <a:lnTo>
                  <a:pt x="0" y="152400"/>
                </a:lnTo>
                <a:cubicBezTo>
                  <a:pt x="0" y="68199"/>
                  <a:pt x="68199" y="0"/>
                  <a:pt x="152400" y="0"/>
                </a:cubicBezTo>
                <a:lnTo>
                  <a:pt x="14467587" y="0"/>
                </a:lnTo>
                <a:close/>
              </a:path>
            </a:pathLst>
          </a:custGeom>
          <a:solidFill>
            <a:srgbClr val="21ACE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3EBFCC37-E2B2-2CB7-8FC9-8626143645EA}"/>
              </a:ext>
            </a:extLst>
          </p:cNvPr>
          <p:cNvGrpSpPr>
            <a:grpSpLocks/>
          </p:cNvGrpSpPr>
          <p:nvPr/>
        </p:nvGrpSpPr>
        <p:grpSpPr>
          <a:xfrm>
            <a:off x="-22478" y="38404800"/>
            <a:ext cx="28723843" cy="403860"/>
            <a:chOff x="-22478" y="38404800"/>
            <a:chExt cx="28723843" cy="4038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475403-0B9A-D510-8014-9F70873F7DF5}"/>
                </a:ext>
              </a:extLst>
            </p:cNvPr>
            <p:cNvSpPr>
              <a:spLocks/>
            </p:cNvSpPr>
            <p:nvPr/>
          </p:nvSpPr>
          <p:spPr>
            <a:xfrm>
              <a:off x="-22478" y="38404800"/>
              <a:ext cx="28723843" cy="31495"/>
            </a:xfrm>
            <a:custGeom>
              <a:avLst/>
              <a:gdLst>
                <a:gd name="connsiteX0" fmla="*/ 0 w 28723843"/>
                <a:gd name="connsiteY0" fmla="*/ 31496 h 31495"/>
                <a:gd name="connsiteX1" fmla="*/ 28723844 w 28723843"/>
                <a:gd name="connsiteY1" fmla="*/ 31496 h 31495"/>
                <a:gd name="connsiteX2" fmla="*/ 28723844 w 28723843"/>
                <a:gd name="connsiteY2" fmla="*/ 0 h 31495"/>
                <a:gd name="connsiteX3" fmla="*/ 0 w 28723843"/>
                <a:gd name="connsiteY3" fmla="*/ 0 h 3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3843" h="31495">
                  <a:moveTo>
                    <a:pt x="0" y="31496"/>
                  </a:moveTo>
                  <a:lnTo>
                    <a:pt x="28723844" y="31496"/>
                  </a:lnTo>
                  <a:lnTo>
                    <a:pt x="28723844" y="0"/>
                  </a:lnTo>
                  <a:lnTo>
                    <a:pt x="0" y="0"/>
                  </a:lnTo>
                </a:path>
              </a:pathLst>
            </a:custGeom>
            <a:solidFill>
              <a:srgbClr val="21ACE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4619BB6-2123-DB8C-7F2C-5AEBF73C7E20}"/>
                </a:ext>
              </a:extLst>
            </p:cNvPr>
            <p:cNvSpPr>
              <a:spLocks/>
            </p:cNvSpPr>
            <p:nvPr/>
          </p:nvSpPr>
          <p:spPr>
            <a:xfrm>
              <a:off x="0" y="38571676"/>
              <a:ext cx="26866850" cy="50800"/>
            </a:xfrm>
            <a:custGeom>
              <a:avLst/>
              <a:gdLst>
                <a:gd name="connsiteX0" fmla="*/ 0 w 26866850"/>
                <a:gd name="connsiteY0" fmla="*/ 50800 h 50800"/>
                <a:gd name="connsiteX1" fmla="*/ 26866850 w 26866850"/>
                <a:gd name="connsiteY1" fmla="*/ 50800 h 50800"/>
                <a:gd name="connsiteX2" fmla="*/ 26866850 w 26866850"/>
                <a:gd name="connsiteY2" fmla="*/ 0 h 50800"/>
                <a:gd name="connsiteX3" fmla="*/ 0 w 26866850"/>
                <a:gd name="connsiteY3" fmla="*/ 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6850" h="50800">
                  <a:moveTo>
                    <a:pt x="0" y="50800"/>
                  </a:moveTo>
                  <a:lnTo>
                    <a:pt x="26866850" y="50800"/>
                  </a:lnTo>
                  <a:lnTo>
                    <a:pt x="26866850" y="0"/>
                  </a:lnTo>
                  <a:lnTo>
                    <a:pt x="0" y="0"/>
                  </a:lnTo>
                </a:path>
              </a:pathLst>
            </a:custGeom>
            <a:solidFill>
              <a:srgbClr val="F1B81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2D39F87-13BD-AE16-F110-5F22485077F1}"/>
                </a:ext>
              </a:extLst>
            </p:cNvPr>
            <p:cNvSpPr>
              <a:spLocks/>
            </p:cNvSpPr>
            <p:nvPr/>
          </p:nvSpPr>
          <p:spPr>
            <a:xfrm>
              <a:off x="0" y="38757860"/>
              <a:ext cx="25022683" cy="50800"/>
            </a:xfrm>
            <a:custGeom>
              <a:avLst/>
              <a:gdLst>
                <a:gd name="connsiteX0" fmla="*/ 0 w 25022683"/>
                <a:gd name="connsiteY0" fmla="*/ 50800 h 50800"/>
                <a:gd name="connsiteX1" fmla="*/ 25022684 w 25022683"/>
                <a:gd name="connsiteY1" fmla="*/ 50800 h 50800"/>
                <a:gd name="connsiteX2" fmla="*/ 25022684 w 25022683"/>
                <a:gd name="connsiteY2" fmla="*/ 0 h 50800"/>
                <a:gd name="connsiteX3" fmla="*/ 0 w 25022683"/>
                <a:gd name="connsiteY3" fmla="*/ 0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22683" h="50800">
                  <a:moveTo>
                    <a:pt x="0" y="50800"/>
                  </a:moveTo>
                  <a:lnTo>
                    <a:pt x="25022684" y="50800"/>
                  </a:lnTo>
                  <a:lnTo>
                    <a:pt x="25022684" y="0"/>
                  </a:lnTo>
                  <a:lnTo>
                    <a:pt x="0" y="0"/>
                  </a:lnTo>
                </a:path>
              </a:pathLst>
            </a:custGeom>
            <a:solidFill>
              <a:srgbClr val="EE303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565" name="Picture 564" descr="A logo with black text&#10;&#10;Description automatically generated">
            <a:extLst>
              <a:ext uri="{FF2B5EF4-FFF2-40B4-BE49-F238E27FC236}">
                <a16:creationId xmlns:a16="http://schemas.microsoft.com/office/drawing/2014/main" id="{2E111A62-837E-937D-E745-53F03B81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2" b="23817"/>
          <a:stretch/>
        </p:blipFill>
        <p:spPr>
          <a:xfrm>
            <a:off x="24518660" y="604227"/>
            <a:ext cx="7634101" cy="1126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59088E9-804B-0CFE-7AAE-632A7154D142}"/>
              </a:ext>
            </a:extLst>
          </p:cNvPr>
          <p:cNvGrpSpPr/>
          <p:nvPr/>
        </p:nvGrpSpPr>
        <p:grpSpPr>
          <a:xfrm>
            <a:off x="2095246" y="11779612"/>
            <a:ext cx="6899401" cy="3935478"/>
            <a:chOff x="2095246" y="11779612"/>
            <a:chExt cx="6899401" cy="3935478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67D42A4-A67C-5FA8-DBA5-CCC0BB46DAC9}"/>
                </a:ext>
              </a:extLst>
            </p:cNvPr>
            <p:cNvSpPr/>
            <p:nvPr/>
          </p:nvSpPr>
          <p:spPr>
            <a:xfrm>
              <a:off x="2095246" y="11779612"/>
              <a:ext cx="6899401" cy="3935478"/>
            </a:xfrm>
            <a:custGeom>
              <a:avLst/>
              <a:gdLst>
                <a:gd name="connsiteX0" fmla="*/ 6747002 w 6899401"/>
                <a:gd name="connsiteY0" fmla="*/ 2991104 h 2991103"/>
                <a:gd name="connsiteX1" fmla="*/ 152400 w 6899401"/>
                <a:gd name="connsiteY1" fmla="*/ 2991104 h 2991103"/>
                <a:gd name="connsiteX2" fmla="*/ 0 w 6899401"/>
                <a:gd name="connsiteY2" fmla="*/ 2838704 h 2991103"/>
                <a:gd name="connsiteX3" fmla="*/ 0 w 6899401"/>
                <a:gd name="connsiteY3" fmla="*/ 152400 h 2991103"/>
                <a:gd name="connsiteX4" fmla="*/ 152400 w 6899401"/>
                <a:gd name="connsiteY4" fmla="*/ 0 h 2991103"/>
                <a:gd name="connsiteX5" fmla="*/ 6747002 w 6899401"/>
                <a:gd name="connsiteY5" fmla="*/ 0 h 2991103"/>
                <a:gd name="connsiteX6" fmla="*/ 6899402 w 6899401"/>
                <a:gd name="connsiteY6" fmla="*/ 152400 h 2991103"/>
                <a:gd name="connsiteX7" fmla="*/ 6899402 w 6899401"/>
                <a:gd name="connsiteY7" fmla="*/ 2838578 h 2991103"/>
                <a:gd name="connsiteX8" fmla="*/ 6747002 w 6899401"/>
                <a:gd name="connsiteY8" fmla="*/ 2991104 h 299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401" h="2991103">
                  <a:moveTo>
                    <a:pt x="6747002" y="2991104"/>
                  </a:moveTo>
                  <a:lnTo>
                    <a:pt x="152400" y="2991104"/>
                  </a:lnTo>
                  <a:cubicBezTo>
                    <a:pt x="68580" y="2991104"/>
                    <a:pt x="0" y="2922525"/>
                    <a:pt x="0" y="2838704"/>
                  </a:cubicBezTo>
                  <a:lnTo>
                    <a:pt x="0" y="152400"/>
                  </a:lnTo>
                  <a:cubicBezTo>
                    <a:pt x="0" y="68580"/>
                    <a:pt x="68580" y="0"/>
                    <a:pt x="152400" y="0"/>
                  </a:cubicBezTo>
                  <a:lnTo>
                    <a:pt x="6747002" y="0"/>
                  </a:lnTo>
                  <a:cubicBezTo>
                    <a:pt x="6830823" y="0"/>
                    <a:pt x="6899402" y="68580"/>
                    <a:pt x="6899402" y="152400"/>
                  </a:cubicBezTo>
                  <a:lnTo>
                    <a:pt x="6899402" y="2838578"/>
                  </a:lnTo>
                  <a:cubicBezTo>
                    <a:pt x="6899402" y="2922525"/>
                    <a:pt x="6830823" y="2991104"/>
                    <a:pt x="6747002" y="2991104"/>
                  </a:cubicBezTo>
                  <a:close/>
                </a:path>
              </a:pathLst>
            </a:custGeom>
            <a:solidFill>
              <a:srgbClr val="FFFFFF"/>
            </a:solidFill>
            <a:ln w="63500" cap="flat">
              <a:solidFill>
                <a:srgbClr val="A69F9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3C8D5F8A-73FB-C3A6-7681-E83B73645072}"/>
                </a:ext>
              </a:extLst>
            </p:cNvPr>
            <p:cNvGrpSpPr/>
            <p:nvPr/>
          </p:nvGrpSpPr>
          <p:grpSpPr>
            <a:xfrm>
              <a:off x="3282147" y="11839137"/>
              <a:ext cx="4525598" cy="3816429"/>
              <a:chOff x="2430565" y="11805737"/>
              <a:chExt cx="4525598" cy="3730174"/>
            </a:xfrm>
            <a:solidFill>
              <a:srgbClr val="163259"/>
            </a:solidFill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025C471-9E77-EC6C-E94B-E8FDC25632A5}"/>
                  </a:ext>
                </a:extLst>
              </p:cNvPr>
              <p:cNvSpPr txBox="1"/>
              <p:nvPr/>
            </p:nvSpPr>
            <p:spPr>
              <a:xfrm>
                <a:off x="2430565" y="11805737"/>
                <a:ext cx="4525598" cy="37301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3600" b="1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Michael Parsons</a:t>
                </a:r>
              </a:p>
              <a:p>
                <a:pPr algn="l"/>
                <a:r>
                  <a:rPr lang="en-US" sz="3400" spc="0" baseline="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hlinkClick r:id="rId4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  <a:rtl val="0"/>
                  </a:rPr>
                  <a:t>parsons@lunenfeld.ca</a:t>
                </a:r>
                <a:endParaRPr lang="en-US" sz="3400" spc="0" baseline="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  <a:p>
                <a:pPr algn="l"/>
                <a:r>
                  <a:rPr lang="en-US" sz="340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MSH 980</a:t>
                </a:r>
              </a:p>
              <a:p>
                <a:pPr algn="l"/>
                <a:endParaRPr lang="en-US" sz="340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  <a:p>
                <a:pPr algn="l"/>
                <a:r>
                  <a:rPr lang="en-US" sz="3600" b="1" spc="0" baseline="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Annie Bang</a:t>
                </a:r>
              </a:p>
              <a:p>
                <a:pPr algn="l"/>
                <a:r>
                  <a:rPr lang="en-US" sz="340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hlinkClick r:id="rId5">
                      <a:extLst>
                        <a:ext uri="{A12FA001-AC4F-418D-AE19-62706E023703}">
                          <ahyp:hlinkClr xmlns:ahyp="http://schemas.microsoft.com/office/drawing/2018/hyperlinkcolor" xmlns="" val="tx"/>
                        </a:ext>
                      </a:extLst>
                    </a:hlinkClick>
                    <a:rtl val="0"/>
                  </a:rPr>
                  <a:t>bang@lunenfeld.ca</a:t>
                </a:r>
                <a:endParaRPr lang="en-US" sz="340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  <a:p>
                <a:pPr algn="l"/>
                <a:r>
                  <a:rPr lang="en-US" sz="3400" spc="0" baseline="0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25 Orde L4-420-421</a:t>
                </a:r>
                <a:endParaRPr lang="en-CA" sz="3400" spc="0" baseline="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D9C97E7-E184-D0A4-259C-8A2CF5272D73}"/>
                  </a:ext>
                </a:extLst>
              </p:cNvPr>
              <p:cNvSpPr txBox="1"/>
              <p:nvPr/>
            </p:nvSpPr>
            <p:spPr>
              <a:xfrm>
                <a:off x="2430565" y="12682255"/>
                <a:ext cx="1847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CA" sz="3400" spc="0" baseline="0" dirty="0">
                  <a:ln/>
                  <a:solidFill>
                    <a:srgbClr val="163259"/>
                  </a:solidFill>
                  <a:cs typeface="Arial"/>
                  <a:sym typeface="Arial"/>
                  <a:rtl val="0"/>
                </a:endParaRPr>
              </a:p>
            </p:txBody>
          </p:sp>
        </p:grp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3D9E1BC1-F58B-1747-DA12-2EAD0D09E5AF}"/>
              </a:ext>
            </a:extLst>
          </p:cNvPr>
          <p:cNvSpPr txBox="1"/>
          <p:nvPr/>
        </p:nvSpPr>
        <p:spPr>
          <a:xfrm>
            <a:off x="10593813" y="1429330"/>
            <a:ext cx="117307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0" b="1" dirty="0">
                <a:ln/>
                <a:solidFill>
                  <a:srgbClr val="163259"/>
                </a:solidFill>
                <a:latin typeface="+mj-lt"/>
                <a:cs typeface="Arial"/>
                <a:sym typeface="Arial"/>
                <a:rtl val="0"/>
              </a:rPr>
              <a:t>NBCC Flow  Cytometry</a:t>
            </a:r>
            <a:endParaRPr lang="en-CA" sz="9000" b="1" spc="0" baseline="0" dirty="0">
              <a:ln/>
              <a:solidFill>
                <a:srgbClr val="163259"/>
              </a:solidFill>
              <a:latin typeface="+mj-lt"/>
              <a:cs typeface="Arial"/>
              <a:sym typeface="Arial"/>
              <a:rtl val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A1245F9-B8AE-CE09-9DF3-DB2E04D13034}"/>
              </a:ext>
            </a:extLst>
          </p:cNvPr>
          <p:cNvSpPr txBox="1"/>
          <p:nvPr/>
        </p:nvSpPr>
        <p:spPr>
          <a:xfrm>
            <a:off x="3363415" y="3222432"/>
            <a:ext cx="26191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a shared resource facility with many years of expertise providing a variety of flow cytometry analyzers and cell sorters, specializing in Imaging Flow Cytometry</a:t>
            </a:r>
            <a:endParaRPr lang="en-CA" sz="5400" spc="0" baseline="0" dirty="0">
              <a:ln/>
              <a:solidFill>
                <a:srgbClr val="163259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grpSp>
        <p:nvGrpSpPr>
          <p:cNvPr id="174" name="Graphic 2">
            <a:extLst>
              <a:ext uri="{FF2B5EF4-FFF2-40B4-BE49-F238E27FC236}">
                <a16:creationId xmlns:a16="http://schemas.microsoft.com/office/drawing/2014/main" id="{A4AA31B9-01FB-11D7-881F-BA6E42C0A5B7}"/>
              </a:ext>
            </a:extLst>
          </p:cNvPr>
          <p:cNvGrpSpPr/>
          <p:nvPr/>
        </p:nvGrpSpPr>
        <p:grpSpPr>
          <a:xfrm>
            <a:off x="1946690" y="29654119"/>
            <a:ext cx="15021114" cy="7902160"/>
            <a:chOff x="2220848" y="29469460"/>
            <a:chExt cx="14964410" cy="833501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642CE41-B094-E0F3-4CC1-C4C68470B8D7}"/>
                </a:ext>
              </a:extLst>
            </p:cNvPr>
            <p:cNvSpPr/>
            <p:nvPr/>
          </p:nvSpPr>
          <p:spPr>
            <a:xfrm>
              <a:off x="2220848" y="29469460"/>
              <a:ext cx="14964410" cy="8335010"/>
            </a:xfrm>
            <a:custGeom>
              <a:avLst/>
              <a:gdLst>
                <a:gd name="connsiteX0" fmla="*/ 14812011 w 14964410"/>
                <a:gd name="connsiteY0" fmla="*/ 8335011 h 8335010"/>
                <a:gd name="connsiteX1" fmla="*/ 152400 w 14964410"/>
                <a:gd name="connsiteY1" fmla="*/ 8335011 h 8335010"/>
                <a:gd name="connsiteX2" fmla="*/ 0 w 14964410"/>
                <a:gd name="connsiteY2" fmla="*/ 8182611 h 8335010"/>
                <a:gd name="connsiteX3" fmla="*/ 0 w 14964410"/>
                <a:gd name="connsiteY3" fmla="*/ 152400 h 8335010"/>
                <a:gd name="connsiteX4" fmla="*/ 152400 w 14964410"/>
                <a:gd name="connsiteY4" fmla="*/ 0 h 8335010"/>
                <a:gd name="connsiteX5" fmla="*/ 14812011 w 14964410"/>
                <a:gd name="connsiteY5" fmla="*/ 0 h 8335010"/>
                <a:gd name="connsiteX6" fmla="*/ 14964411 w 14964410"/>
                <a:gd name="connsiteY6" fmla="*/ 152400 h 8335010"/>
                <a:gd name="connsiteX7" fmla="*/ 14964411 w 14964410"/>
                <a:gd name="connsiteY7" fmla="*/ 8182611 h 8335010"/>
                <a:gd name="connsiteX8" fmla="*/ 14812011 w 14964410"/>
                <a:gd name="connsiteY8" fmla="*/ 8335011 h 833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64410" h="8335010">
                  <a:moveTo>
                    <a:pt x="14812011" y="8335011"/>
                  </a:moveTo>
                  <a:lnTo>
                    <a:pt x="152400" y="8335011"/>
                  </a:lnTo>
                  <a:cubicBezTo>
                    <a:pt x="68580" y="8335011"/>
                    <a:pt x="0" y="8266432"/>
                    <a:pt x="0" y="8182611"/>
                  </a:cubicBezTo>
                  <a:lnTo>
                    <a:pt x="0" y="152400"/>
                  </a:lnTo>
                  <a:cubicBezTo>
                    <a:pt x="0" y="68582"/>
                    <a:pt x="68580" y="0"/>
                    <a:pt x="152400" y="0"/>
                  </a:cubicBezTo>
                  <a:lnTo>
                    <a:pt x="14812011" y="0"/>
                  </a:lnTo>
                  <a:cubicBezTo>
                    <a:pt x="14895830" y="0"/>
                    <a:pt x="14964411" y="68582"/>
                    <a:pt x="14964411" y="152400"/>
                  </a:cubicBezTo>
                  <a:lnTo>
                    <a:pt x="14964411" y="8182611"/>
                  </a:lnTo>
                  <a:cubicBezTo>
                    <a:pt x="14964411" y="8266432"/>
                    <a:pt x="14895830" y="8335011"/>
                    <a:pt x="14812011" y="8335011"/>
                  </a:cubicBezTo>
                  <a:close/>
                </a:path>
              </a:pathLst>
            </a:custGeom>
            <a:solidFill>
              <a:srgbClr val="FFFFFF"/>
            </a:solidFill>
            <a:ln w="63500" cap="flat">
              <a:solidFill>
                <a:srgbClr val="A69F9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235E622-F970-FC3C-5583-C14FDCB59686}"/>
                </a:ext>
              </a:extLst>
            </p:cNvPr>
            <p:cNvSpPr txBox="1"/>
            <p:nvPr/>
          </p:nvSpPr>
          <p:spPr>
            <a:xfrm>
              <a:off x="2570182" y="29869911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CA" sz="3200" spc="0" baseline="0" dirty="0">
                <a:ln/>
                <a:solidFill>
                  <a:srgbClr val="163259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F42B18F-C8E7-170D-5971-590411DBDAD9}"/>
                </a:ext>
              </a:extLst>
            </p:cNvPr>
            <p:cNvSpPr txBox="1"/>
            <p:nvPr/>
          </p:nvSpPr>
          <p:spPr>
            <a:xfrm>
              <a:off x="2477985" y="29533834"/>
              <a:ext cx="184731" cy="746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CA" sz="4000" b="1" spc="0" baseline="0" dirty="0">
                <a:ln/>
                <a:solidFill>
                  <a:srgbClr val="163259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F6AD04C-4C14-9912-BF01-64A314A6C840}"/>
                </a:ext>
              </a:extLst>
            </p:cNvPr>
            <p:cNvSpPr/>
            <p:nvPr/>
          </p:nvSpPr>
          <p:spPr>
            <a:xfrm>
              <a:off x="2661666" y="36044124"/>
              <a:ext cx="13565377" cy="1485518"/>
            </a:xfrm>
            <a:custGeom>
              <a:avLst/>
              <a:gdLst>
                <a:gd name="connsiteX0" fmla="*/ 0 w 13565377"/>
                <a:gd name="connsiteY0" fmla="*/ 1 h 1485518"/>
                <a:gd name="connsiteX1" fmla="*/ 13565378 w 13565377"/>
                <a:gd name="connsiteY1" fmla="*/ 1 h 1485518"/>
                <a:gd name="connsiteX2" fmla="*/ 13565378 w 13565377"/>
                <a:gd name="connsiteY2" fmla="*/ 1485520 h 1485518"/>
                <a:gd name="connsiteX3" fmla="*/ 0 w 13565377"/>
                <a:gd name="connsiteY3" fmla="*/ 1485520 h 148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65377" h="1485518">
                  <a:moveTo>
                    <a:pt x="0" y="1"/>
                  </a:moveTo>
                  <a:lnTo>
                    <a:pt x="13565378" y="1"/>
                  </a:lnTo>
                  <a:lnTo>
                    <a:pt x="13565378" y="1485520"/>
                  </a:lnTo>
                  <a:lnTo>
                    <a:pt x="0" y="1485520"/>
                  </a:lnTo>
                  <a:close/>
                </a:path>
              </a:pathLst>
            </a:custGeom>
            <a:no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974FA0D-331E-B169-B86B-C07E866EB040}"/>
              </a:ext>
            </a:extLst>
          </p:cNvPr>
          <p:cNvSpPr/>
          <p:nvPr/>
        </p:nvSpPr>
        <p:spPr>
          <a:xfrm>
            <a:off x="406359" y="16336694"/>
            <a:ext cx="8274050" cy="1175258"/>
          </a:xfrm>
          <a:custGeom>
            <a:avLst/>
            <a:gdLst>
              <a:gd name="connsiteX0" fmla="*/ 152400 w 8274050"/>
              <a:gd name="connsiteY0" fmla="*/ 0 h 1175258"/>
              <a:gd name="connsiteX1" fmla="*/ 0 w 8274050"/>
              <a:gd name="connsiteY1" fmla="*/ 152400 h 1175258"/>
              <a:gd name="connsiteX2" fmla="*/ 0 w 8274050"/>
              <a:gd name="connsiteY2" fmla="*/ 1022859 h 1175258"/>
              <a:gd name="connsiteX3" fmla="*/ 152400 w 8274050"/>
              <a:gd name="connsiteY3" fmla="*/ 1175259 h 1175258"/>
              <a:gd name="connsiteX4" fmla="*/ 8121650 w 8274050"/>
              <a:gd name="connsiteY4" fmla="*/ 1175259 h 1175258"/>
              <a:gd name="connsiteX5" fmla="*/ 8274050 w 8274050"/>
              <a:gd name="connsiteY5" fmla="*/ 1022859 h 1175258"/>
              <a:gd name="connsiteX6" fmla="*/ 8274050 w 8274050"/>
              <a:gd name="connsiteY6" fmla="*/ 152400 h 1175258"/>
              <a:gd name="connsiteX7" fmla="*/ 8121650 w 8274050"/>
              <a:gd name="connsiteY7" fmla="*/ 0 h 1175258"/>
              <a:gd name="connsiteX8" fmla="*/ 152400 w 8274050"/>
              <a:gd name="connsiteY8" fmla="*/ 0 h 1175258"/>
              <a:gd name="connsiteX9" fmla="*/ 152400 w 8274050"/>
              <a:gd name="connsiteY9" fmla="*/ 0 h 117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4050" h="1175258">
                <a:moveTo>
                  <a:pt x="152400" y="0"/>
                </a:moveTo>
                <a:cubicBezTo>
                  <a:pt x="68199" y="0"/>
                  <a:pt x="0" y="68199"/>
                  <a:pt x="0" y="152400"/>
                </a:cubicBezTo>
                <a:lnTo>
                  <a:pt x="0" y="1022859"/>
                </a:lnTo>
                <a:cubicBezTo>
                  <a:pt x="0" y="1107060"/>
                  <a:pt x="68199" y="1175259"/>
                  <a:pt x="152400" y="1175259"/>
                </a:cubicBezTo>
                <a:lnTo>
                  <a:pt x="8121650" y="1175259"/>
                </a:lnTo>
                <a:cubicBezTo>
                  <a:pt x="8205851" y="1175259"/>
                  <a:pt x="8274050" y="1107060"/>
                  <a:pt x="8274050" y="1022859"/>
                </a:cubicBezTo>
                <a:lnTo>
                  <a:pt x="8274050" y="152400"/>
                </a:lnTo>
                <a:cubicBezTo>
                  <a:pt x="8274050" y="68199"/>
                  <a:pt x="8205851" y="0"/>
                  <a:pt x="8121650" y="0"/>
                </a:cubicBezTo>
                <a:lnTo>
                  <a:pt x="152400" y="0"/>
                </a:lnTo>
                <a:lnTo>
                  <a:pt x="152400" y="0"/>
                </a:lnTo>
                <a:close/>
              </a:path>
            </a:pathLst>
          </a:custGeom>
          <a:solidFill>
            <a:srgbClr val="EE303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2DD1EEE-A28F-BAAC-A756-2A6F77F174F6}"/>
              </a:ext>
            </a:extLst>
          </p:cNvPr>
          <p:cNvSpPr txBox="1"/>
          <p:nvPr/>
        </p:nvSpPr>
        <p:spPr>
          <a:xfrm>
            <a:off x="3498169" y="16515744"/>
            <a:ext cx="3711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4800" spc="0" baseline="0" dirty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How we help</a:t>
            </a:r>
          </a:p>
        </p:txBody>
      </p:sp>
      <p:pic>
        <p:nvPicPr>
          <p:cNvPr id="572" name="Graphic 571">
            <a:extLst>
              <a:ext uri="{FF2B5EF4-FFF2-40B4-BE49-F238E27FC236}">
                <a16:creationId xmlns:a16="http://schemas.microsoft.com/office/drawing/2014/main" id="{7CE79649-3107-6052-35E4-70CCCCF8D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51653" y="39625843"/>
            <a:ext cx="3522233" cy="819124"/>
          </a:xfrm>
          <a:prstGeom prst="rect">
            <a:avLst/>
          </a:prstGeom>
        </p:spPr>
      </p:pic>
      <p:pic>
        <p:nvPicPr>
          <p:cNvPr id="576" name="Graphic 575">
            <a:extLst>
              <a:ext uri="{FF2B5EF4-FFF2-40B4-BE49-F238E27FC236}">
                <a16:creationId xmlns:a16="http://schemas.microsoft.com/office/drawing/2014/main" id="{A1853291-A3A1-D2DC-81E6-CB6B1CC5791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875984" y="39049568"/>
            <a:ext cx="2743200" cy="1971675"/>
          </a:xfrm>
          <a:prstGeom prst="rect">
            <a:avLst/>
          </a:prstGeom>
        </p:spPr>
      </p:pic>
      <p:pic>
        <p:nvPicPr>
          <p:cNvPr id="580" name="Picture 579" descr="A black text with a black background&#10;&#10;Description automatically generated">
            <a:extLst>
              <a:ext uri="{FF2B5EF4-FFF2-40B4-BE49-F238E27FC236}">
                <a16:creationId xmlns:a16="http://schemas.microsoft.com/office/drawing/2014/main" id="{465152D9-52D0-4883-7FED-240D91500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60" y="39321030"/>
            <a:ext cx="4171950" cy="1428750"/>
          </a:xfrm>
          <a:prstGeom prst="rect">
            <a:avLst/>
          </a:prstGeom>
        </p:spPr>
      </p:pic>
      <p:sp>
        <p:nvSpPr>
          <p:cNvPr id="587" name="TextBox 586">
            <a:extLst>
              <a:ext uri="{FF2B5EF4-FFF2-40B4-BE49-F238E27FC236}">
                <a16:creationId xmlns:a16="http://schemas.microsoft.com/office/drawing/2014/main" id="{0BD62A95-1E21-9258-B654-98CB3BE0F112}"/>
              </a:ext>
            </a:extLst>
          </p:cNvPr>
          <p:cNvSpPr txBox="1"/>
          <p:nvPr/>
        </p:nvSpPr>
        <p:spPr>
          <a:xfrm>
            <a:off x="2740241" y="30620513"/>
            <a:ext cx="140379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BD Fortessa X-20 (HTS) 5 lasers-18 color detectors/FS/SS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BD Fortessa (HTS) 4 lasers-14 color detectors/FS/SS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Coulter Gallios 4 lasers-10 color detectors/FS/SS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ThermoFisher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Attune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NxT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(HTS) 4 lasers-16 color detectors/FS/SS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Amnis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ImageStream 5 lasers-10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detectors/BF/DF</a:t>
            </a:r>
          </a:p>
        </p:txBody>
      </p:sp>
      <p:grpSp>
        <p:nvGrpSpPr>
          <p:cNvPr id="145" name="Graphic 2">
            <a:extLst>
              <a:ext uri="{FF2B5EF4-FFF2-40B4-BE49-F238E27FC236}">
                <a16:creationId xmlns:a16="http://schemas.microsoft.com/office/drawing/2014/main" id="{004DFB83-4310-188F-9EED-FEF54DAE135D}"/>
              </a:ext>
            </a:extLst>
          </p:cNvPr>
          <p:cNvGrpSpPr/>
          <p:nvPr/>
        </p:nvGrpSpPr>
        <p:grpSpPr>
          <a:xfrm>
            <a:off x="12448309" y="6418283"/>
            <a:ext cx="19737743" cy="7503924"/>
            <a:chOff x="12458015" y="15519596"/>
            <a:chExt cx="18796769" cy="6553200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61F1066-37FA-F489-5EB7-CFD0C8D2BCB0}"/>
                </a:ext>
              </a:extLst>
            </p:cNvPr>
            <p:cNvSpPr/>
            <p:nvPr/>
          </p:nvSpPr>
          <p:spPr>
            <a:xfrm>
              <a:off x="12458015" y="15519596"/>
              <a:ext cx="18558510" cy="6553200"/>
            </a:xfrm>
            <a:custGeom>
              <a:avLst/>
              <a:gdLst>
                <a:gd name="connsiteX0" fmla="*/ 18406110 w 18558510"/>
                <a:gd name="connsiteY0" fmla="*/ 6553200 h 6553200"/>
                <a:gd name="connsiteX1" fmla="*/ 152400 w 18558510"/>
                <a:gd name="connsiteY1" fmla="*/ 6553200 h 6553200"/>
                <a:gd name="connsiteX2" fmla="*/ 0 w 18558510"/>
                <a:gd name="connsiteY2" fmla="*/ 6400800 h 6553200"/>
                <a:gd name="connsiteX3" fmla="*/ 0 w 18558510"/>
                <a:gd name="connsiteY3" fmla="*/ 152400 h 6553200"/>
                <a:gd name="connsiteX4" fmla="*/ 152400 w 18558510"/>
                <a:gd name="connsiteY4" fmla="*/ 0 h 6553200"/>
                <a:gd name="connsiteX5" fmla="*/ 18406110 w 18558510"/>
                <a:gd name="connsiteY5" fmla="*/ 0 h 6553200"/>
                <a:gd name="connsiteX6" fmla="*/ 18558510 w 18558510"/>
                <a:gd name="connsiteY6" fmla="*/ 152400 h 6553200"/>
                <a:gd name="connsiteX7" fmla="*/ 18558510 w 18558510"/>
                <a:gd name="connsiteY7" fmla="*/ 6400800 h 6553200"/>
                <a:gd name="connsiteX8" fmla="*/ 18406110 w 18558510"/>
                <a:gd name="connsiteY8" fmla="*/ 6553200 h 655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58510" h="6553200">
                  <a:moveTo>
                    <a:pt x="18406110" y="6553200"/>
                  </a:moveTo>
                  <a:lnTo>
                    <a:pt x="152400" y="6553200"/>
                  </a:lnTo>
                  <a:cubicBezTo>
                    <a:pt x="68580" y="6553200"/>
                    <a:pt x="0" y="6484620"/>
                    <a:pt x="0" y="6400800"/>
                  </a:cubicBezTo>
                  <a:lnTo>
                    <a:pt x="0" y="152400"/>
                  </a:lnTo>
                  <a:cubicBezTo>
                    <a:pt x="0" y="68580"/>
                    <a:pt x="68580" y="0"/>
                    <a:pt x="152400" y="0"/>
                  </a:cubicBezTo>
                  <a:lnTo>
                    <a:pt x="18406110" y="0"/>
                  </a:lnTo>
                  <a:cubicBezTo>
                    <a:pt x="18489932" y="0"/>
                    <a:pt x="18558510" y="68580"/>
                    <a:pt x="18558510" y="152400"/>
                  </a:cubicBezTo>
                  <a:lnTo>
                    <a:pt x="18558510" y="6400800"/>
                  </a:lnTo>
                  <a:cubicBezTo>
                    <a:pt x="18558510" y="6484620"/>
                    <a:pt x="18489932" y="6553200"/>
                    <a:pt x="18406110" y="6553200"/>
                  </a:cubicBezTo>
                  <a:close/>
                </a:path>
              </a:pathLst>
            </a:custGeom>
            <a:solidFill>
              <a:srgbClr val="FFFFFF"/>
            </a:solidFill>
            <a:ln w="63500" cap="flat">
              <a:solidFill>
                <a:srgbClr val="A69F9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29DB259-011C-1CBB-6448-C7C3CDAC2F46}"/>
                </a:ext>
              </a:extLst>
            </p:cNvPr>
            <p:cNvSpPr txBox="1"/>
            <p:nvPr/>
          </p:nvSpPr>
          <p:spPr>
            <a:xfrm>
              <a:off x="13137310" y="15602132"/>
              <a:ext cx="5304841" cy="688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200" b="1" dirty="0" err="1">
                  <a:ln/>
                  <a:solidFill>
                    <a:srgbClr val="163158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Amnis</a:t>
              </a:r>
              <a:r>
                <a:rPr lang="en-US" sz="4200" b="1" dirty="0">
                  <a:ln/>
                  <a:solidFill>
                    <a:srgbClr val="163158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 ImageStream</a:t>
              </a:r>
              <a:endParaRPr lang="en-CA" sz="4200" b="1" spc="0" baseline="0" dirty="0">
                <a:ln/>
                <a:solidFill>
                  <a:srgbClr val="163158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69AB12C-00EB-45F1-D94D-7C80AB43576C}"/>
                </a:ext>
              </a:extLst>
            </p:cNvPr>
            <p:cNvSpPr txBox="1"/>
            <p:nvPr/>
          </p:nvSpPr>
          <p:spPr>
            <a:xfrm>
              <a:off x="26677953" y="16930982"/>
              <a:ext cx="4576831" cy="395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3600" dirty="0">
                  <a:ln/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Image Analysis combined with the statistical power</a:t>
              </a:r>
            </a:p>
            <a:p>
              <a:pPr algn="l"/>
              <a:r>
                <a:rPr lang="en-US" sz="3600" dirty="0">
                  <a:ln/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and hierarchal gating</a:t>
              </a:r>
            </a:p>
            <a:p>
              <a:pPr algn="l"/>
              <a:r>
                <a:rPr lang="en-US" sz="3600" dirty="0">
                  <a:ln/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of flow cytometry</a:t>
              </a:r>
            </a:p>
            <a:p>
              <a:pPr algn="l"/>
              <a:endParaRPr lang="en-US" sz="3600" dirty="0">
                <a:ln/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  <a:p>
              <a:pPr algn="l"/>
              <a:r>
                <a:rPr lang="en-US" sz="3600" dirty="0">
                  <a:ln/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Powered by Machine Learning</a:t>
              </a:r>
              <a:endParaRPr lang="en-CA" sz="3600" spc="0" baseline="0" dirty="0">
                <a:ln/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025E9FD-D959-BC69-BD04-924C845F88BB}"/>
                </a:ext>
              </a:extLst>
            </p:cNvPr>
            <p:cNvSpPr/>
            <p:nvPr/>
          </p:nvSpPr>
          <p:spPr>
            <a:xfrm>
              <a:off x="24068659" y="17334357"/>
              <a:ext cx="6544436" cy="4232148"/>
            </a:xfrm>
            <a:custGeom>
              <a:avLst/>
              <a:gdLst>
                <a:gd name="connsiteX0" fmla="*/ 1 w 6544436"/>
                <a:gd name="connsiteY0" fmla="*/ 0 h 4232148"/>
                <a:gd name="connsiteX1" fmla="*/ 6544437 w 6544436"/>
                <a:gd name="connsiteY1" fmla="*/ 0 h 4232148"/>
                <a:gd name="connsiteX2" fmla="*/ 6544437 w 6544436"/>
                <a:gd name="connsiteY2" fmla="*/ 4232149 h 4232148"/>
                <a:gd name="connsiteX3" fmla="*/ -1 w 6544436"/>
                <a:gd name="connsiteY3" fmla="*/ 4232149 h 423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4436" h="4232148">
                  <a:moveTo>
                    <a:pt x="1" y="0"/>
                  </a:moveTo>
                  <a:lnTo>
                    <a:pt x="6544437" y="0"/>
                  </a:lnTo>
                  <a:lnTo>
                    <a:pt x="6544437" y="4232149"/>
                  </a:lnTo>
                  <a:lnTo>
                    <a:pt x="-1" y="4232149"/>
                  </a:lnTo>
                  <a:close/>
                </a:path>
              </a:pathLst>
            </a:custGeom>
            <a:no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ED4FB1F-C64A-ABC2-8AC1-30E775E32682}"/>
              </a:ext>
            </a:extLst>
          </p:cNvPr>
          <p:cNvSpPr txBox="1"/>
          <p:nvPr/>
        </p:nvSpPr>
        <p:spPr>
          <a:xfrm>
            <a:off x="2739559" y="29886620"/>
            <a:ext cx="8177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n/>
                <a:solidFill>
                  <a:srgbClr val="163158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Flow Cytometry </a:t>
            </a:r>
            <a:r>
              <a:rPr lang="en-US" sz="4000" b="1" dirty="0">
                <a:ln/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Analyzers</a:t>
            </a:r>
            <a:r>
              <a:rPr lang="en-US" sz="4000" b="1" dirty="0">
                <a:ln/>
                <a:solidFill>
                  <a:srgbClr val="163158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 (FCM)</a:t>
            </a:r>
            <a:endParaRPr lang="en-CA" sz="4000" b="1" dirty="0">
              <a:ln/>
              <a:solidFill>
                <a:srgbClr val="163158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BD62A95-1E21-9258-B654-98CB3BE0F112}"/>
              </a:ext>
            </a:extLst>
          </p:cNvPr>
          <p:cNvSpPr txBox="1"/>
          <p:nvPr/>
        </p:nvSpPr>
        <p:spPr>
          <a:xfrm>
            <a:off x="2740242" y="34637498"/>
            <a:ext cx="142275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Coulter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MoFlo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ASTRIOS EQ 5 lasers-18 color detectors/FS/SS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Sony MA900 4 lasers-12 color detectors/FS/BS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BD FACS Discover S8 5 lasers-Full Spectrum (78 color detectors) &amp;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CellView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Imaging (3 color detectors/LL/FS/SS)</a:t>
            </a:r>
            <a:endParaRPr lang="en-C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ED4FB1F-C64A-ABC2-8AC1-30E775E32682}"/>
              </a:ext>
            </a:extLst>
          </p:cNvPr>
          <p:cNvSpPr txBox="1"/>
          <p:nvPr/>
        </p:nvSpPr>
        <p:spPr>
          <a:xfrm>
            <a:off x="2754430" y="33932866"/>
            <a:ext cx="4917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ln/>
                <a:solidFill>
                  <a:srgbClr val="163158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Cell Sorters (FACS)</a:t>
            </a:r>
            <a:endParaRPr lang="en-CA" sz="4000" b="1" dirty="0">
              <a:ln/>
              <a:solidFill>
                <a:srgbClr val="163158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75AE402-50C9-3CA6-2178-BA8A83F1502D}"/>
              </a:ext>
            </a:extLst>
          </p:cNvPr>
          <p:cNvSpPr/>
          <p:nvPr/>
        </p:nvSpPr>
        <p:spPr>
          <a:xfrm>
            <a:off x="12448308" y="14309304"/>
            <a:ext cx="19533297" cy="7355571"/>
          </a:xfrm>
          <a:custGeom>
            <a:avLst/>
            <a:gdLst>
              <a:gd name="connsiteX0" fmla="*/ 15497304 w 15649703"/>
              <a:gd name="connsiteY0" fmla="*/ 6246876 h 6246876"/>
              <a:gd name="connsiteX1" fmla="*/ 152400 w 15649703"/>
              <a:gd name="connsiteY1" fmla="*/ 6246876 h 6246876"/>
              <a:gd name="connsiteX2" fmla="*/ 0 w 15649703"/>
              <a:gd name="connsiteY2" fmla="*/ 6094476 h 6246876"/>
              <a:gd name="connsiteX3" fmla="*/ 0 w 15649703"/>
              <a:gd name="connsiteY3" fmla="*/ 152400 h 6246876"/>
              <a:gd name="connsiteX4" fmla="*/ 152400 w 15649703"/>
              <a:gd name="connsiteY4" fmla="*/ 0 h 6246876"/>
              <a:gd name="connsiteX5" fmla="*/ 15497304 w 15649703"/>
              <a:gd name="connsiteY5" fmla="*/ 0 h 6246876"/>
              <a:gd name="connsiteX6" fmla="*/ 15649704 w 15649703"/>
              <a:gd name="connsiteY6" fmla="*/ 152400 h 6246876"/>
              <a:gd name="connsiteX7" fmla="*/ 15649704 w 15649703"/>
              <a:gd name="connsiteY7" fmla="*/ 6094476 h 6246876"/>
              <a:gd name="connsiteX8" fmla="*/ 15497304 w 15649703"/>
              <a:gd name="connsiteY8" fmla="*/ 6246876 h 624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49703" h="6246876">
                <a:moveTo>
                  <a:pt x="15497304" y="6246876"/>
                </a:moveTo>
                <a:lnTo>
                  <a:pt x="152400" y="6246876"/>
                </a:lnTo>
                <a:cubicBezTo>
                  <a:pt x="68580" y="6246876"/>
                  <a:pt x="0" y="6178298"/>
                  <a:pt x="0" y="6094476"/>
                </a:cubicBezTo>
                <a:lnTo>
                  <a:pt x="0" y="152400"/>
                </a:lnTo>
                <a:cubicBezTo>
                  <a:pt x="0" y="68580"/>
                  <a:pt x="68580" y="0"/>
                  <a:pt x="152400" y="0"/>
                </a:cubicBezTo>
                <a:lnTo>
                  <a:pt x="15497304" y="0"/>
                </a:lnTo>
                <a:cubicBezTo>
                  <a:pt x="15581122" y="0"/>
                  <a:pt x="15649704" y="68580"/>
                  <a:pt x="15649704" y="152400"/>
                </a:cubicBezTo>
                <a:lnTo>
                  <a:pt x="15649704" y="6094476"/>
                </a:lnTo>
                <a:cubicBezTo>
                  <a:pt x="15649704" y="6178298"/>
                  <a:pt x="15581122" y="6246876"/>
                  <a:pt x="15497304" y="6246876"/>
                </a:cubicBezTo>
                <a:close/>
              </a:path>
            </a:pathLst>
          </a:custGeom>
          <a:solidFill>
            <a:srgbClr val="FFFFFF"/>
          </a:solidFill>
          <a:ln w="63500" cap="flat">
            <a:solidFill>
              <a:srgbClr val="A69F9D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CDE93B2-8A32-B7AD-2171-320C2969CE4D}"/>
              </a:ext>
            </a:extLst>
          </p:cNvPr>
          <p:cNvSpPr txBox="1"/>
          <p:nvPr/>
        </p:nvSpPr>
        <p:spPr>
          <a:xfrm>
            <a:off x="16243622" y="14332973"/>
            <a:ext cx="14418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200" b="1" spc="0" baseline="0" dirty="0">
                <a:ln/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BD</a:t>
            </a:r>
            <a:r>
              <a:rPr lang="en-CA" sz="4200" b="1" spc="0" dirty="0">
                <a:ln/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 FACS Discover S8 Cell </a:t>
            </a:r>
            <a:r>
              <a:rPr lang="en-CA" sz="4200" b="1" dirty="0">
                <a:ln/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S</a:t>
            </a:r>
            <a:r>
              <a:rPr lang="en-CA" sz="4200" b="1" spc="0" dirty="0">
                <a:ln/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orter with </a:t>
            </a:r>
            <a:r>
              <a:rPr lang="en-CA" sz="4200" b="1" spc="0" dirty="0" err="1">
                <a:ln/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CellView</a:t>
            </a:r>
            <a:r>
              <a:rPr lang="en-CA" sz="4200" b="1" spc="0" dirty="0">
                <a:ln/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rPr>
              <a:t> Imaging</a:t>
            </a:r>
            <a:endParaRPr lang="en-CA" sz="4200" b="1" spc="0" baseline="0" dirty="0">
              <a:ln/>
              <a:solidFill>
                <a:srgbClr val="163259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4588C053-7D5C-D496-D989-F61BEE0D6A75}"/>
              </a:ext>
            </a:extLst>
          </p:cNvPr>
          <p:cNvSpPr/>
          <p:nvPr/>
        </p:nvSpPr>
        <p:spPr>
          <a:xfrm>
            <a:off x="25665523" y="16248583"/>
            <a:ext cx="7241986" cy="4594821"/>
          </a:xfrm>
          <a:custGeom>
            <a:avLst/>
            <a:gdLst>
              <a:gd name="connsiteX0" fmla="*/ 0 w 6025896"/>
              <a:gd name="connsiteY0" fmla="*/ 0 h 3925950"/>
              <a:gd name="connsiteX1" fmla="*/ 6025896 w 6025896"/>
              <a:gd name="connsiteY1" fmla="*/ 0 h 3925950"/>
              <a:gd name="connsiteX2" fmla="*/ 6025896 w 6025896"/>
              <a:gd name="connsiteY2" fmla="*/ 3925949 h 3925950"/>
              <a:gd name="connsiteX3" fmla="*/ 0 w 6025896"/>
              <a:gd name="connsiteY3" fmla="*/ 3925949 h 392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5896" h="3925950">
                <a:moveTo>
                  <a:pt x="0" y="0"/>
                </a:moveTo>
                <a:lnTo>
                  <a:pt x="6025896" y="0"/>
                </a:lnTo>
                <a:lnTo>
                  <a:pt x="6025896" y="3925949"/>
                </a:lnTo>
                <a:lnTo>
                  <a:pt x="0" y="3925949"/>
                </a:lnTo>
                <a:close/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069" y="10415970"/>
            <a:ext cx="7769238" cy="3433964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19445315" y="6442168"/>
            <a:ext cx="7600991" cy="3800617"/>
            <a:chOff x="161189" y="635500"/>
            <a:chExt cx="11185874" cy="5080344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6F81E6D-0F93-607D-CB47-2910710C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1189" y="675696"/>
              <a:ext cx="1275845" cy="1712861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E27CE44-42A3-42C6-BA74-EB8BB02F9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78347" y="675695"/>
              <a:ext cx="1275845" cy="1922354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06490922-BC25-F32A-E77B-5C724C7B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06812" y="675696"/>
              <a:ext cx="1290536" cy="1838537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34F43E19-C868-4142-FCAC-AE0EC78F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44315" y="675695"/>
              <a:ext cx="2084313" cy="1838537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5F0CEC24-6A25-F1D0-1949-2957FA8E9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31992"/>
            <a:stretch/>
          </p:blipFill>
          <p:spPr>
            <a:xfrm>
              <a:off x="6172359" y="675695"/>
              <a:ext cx="2084314" cy="1838537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C9A55E9C-338A-4D53-A333-D2BEA6D8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96707" y="635500"/>
              <a:ext cx="2688867" cy="1884254"/>
            </a:xfrm>
            <a:prstGeom prst="rect">
              <a:avLst/>
            </a:prstGeom>
          </p:spPr>
        </p:pic>
        <p:pic>
          <p:nvPicPr>
            <p:cNvPr id="135" name="Picture 13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70BCF1E-9E2A-052A-B9BB-7B402183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86" y="2615711"/>
              <a:ext cx="11111477" cy="3100133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8FC5F8E-08EB-C131-0710-6CAA36ADC8DB}"/>
                </a:ext>
              </a:extLst>
            </p:cNvPr>
            <p:cNvSpPr txBox="1"/>
            <p:nvPr/>
          </p:nvSpPr>
          <p:spPr>
            <a:xfrm>
              <a:off x="7799557" y="1529150"/>
              <a:ext cx="28376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" dirty="0">
                  <a:solidFill>
                    <a:prstClr val="white"/>
                  </a:solidFill>
                  <a:latin typeface="Corbel" panose="020B0503020204020204"/>
                </a:rPr>
                <a:t>Machine learning –classifiers to identify T and B cells in contact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ECD039F-A865-A8BD-6B09-B6A878F4C430}"/>
                </a:ext>
              </a:extLst>
            </p:cNvPr>
            <p:cNvSpPr txBox="1"/>
            <p:nvPr/>
          </p:nvSpPr>
          <p:spPr>
            <a:xfrm rot="16200000">
              <a:off x="2316817" y="3044690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" dirty="0">
                  <a:solidFill>
                    <a:prstClr val="white"/>
                  </a:solidFill>
                  <a:latin typeface="Corbel" panose="020B0503020204020204"/>
                </a:rPr>
                <a:t>Brightfield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81B5885-2274-AD0F-A06C-231ADE230D21}"/>
                </a:ext>
              </a:extLst>
            </p:cNvPr>
            <p:cNvSpPr txBox="1"/>
            <p:nvPr/>
          </p:nvSpPr>
          <p:spPr>
            <a:xfrm rot="16200000">
              <a:off x="2717733" y="2979729"/>
              <a:ext cx="8755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" dirty="0">
                  <a:solidFill>
                    <a:prstClr val="white"/>
                  </a:solidFill>
                  <a:latin typeface="Corbel" panose="020B0503020204020204"/>
                </a:rPr>
                <a:t>Composite T &amp;B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E191E9F-07AA-DBDE-2923-B20084D1C04A}"/>
                </a:ext>
              </a:extLst>
            </p:cNvPr>
            <p:cNvSpPr txBox="1"/>
            <p:nvPr/>
          </p:nvSpPr>
          <p:spPr>
            <a:xfrm rot="16200000">
              <a:off x="3507926" y="3007740"/>
              <a:ext cx="4106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" dirty="0">
                  <a:solidFill>
                    <a:prstClr val="white"/>
                  </a:solidFill>
                  <a:latin typeface="Corbel" panose="020B0503020204020204"/>
                </a:rPr>
                <a:t>B cell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360984-DA37-5B57-47ED-0494466B84F9}"/>
                </a:ext>
              </a:extLst>
            </p:cNvPr>
            <p:cNvSpPr txBox="1"/>
            <p:nvPr/>
          </p:nvSpPr>
          <p:spPr>
            <a:xfrm rot="16200000">
              <a:off x="4098805" y="3079394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" dirty="0">
                  <a:solidFill>
                    <a:prstClr val="white"/>
                  </a:solidFill>
                  <a:latin typeface="Corbel" panose="020B0503020204020204"/>
                </a:rPr>
                <a:t>T cell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08B839A-51D4-6978-24DA-506CE160D649}"/>
                </a:ext>
              </a:extLst>
            </p:cNvPr>
            <p:cNvSpPr txBox="1"/>
            <p:nvPr/>
          </p:nvSpPr>
          <p:spPr>
            <a:xfrm>
              <a:off x="5971524" y="2910117"/>
              <a:ext cx="2063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prstClr val="white"/>
                  </a:solidFill>
                  <a:latin typeface="Corbel" panose="020B0503020204020204"/>
                </a:rPr>
                <a:t>Gallery of doublets of interest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5629" r="11096" b="6617"/>
          <a:stretch/>
        </p:blipFill>
        <p:spPr>
          <a:xfrm>
            <a:off x="13589463" y="7219520"/>
            <a:ext cx="4432135" cy="33400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t="17611" r="10367" b="11123"/>
          <a:stretch/>
        </p:blipFill>
        <p:spPr>
          <a:xfrm rot="5400000">
            <a:off x="12462600" y="15026504"/>
            <a:ext cx="3381000" cy="23925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F74014E-5E7E-3455-26D6-EA323BC0ED51}"/>
              </a:ext>
            </a:extLst>
          </p:cNvPr>
          <p:cNvGrpSpPr/>
          <p:nvPr/>
        </p:nvGrpSpPr>
        <p:grpSpPr>
          <a:xfrm>
            <a:off x="1899049" y="6867917"/>
            <a:ext cx="7291794" cy="4729954"/>
            <a:chOff x="2054536" y="6867917"/>
            <a:chExt cx="7291794" cy="472995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536" y="6867917"/>
              <a:ext cx="3366286" cy="47124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8" t="18982" r="27595" b="4659"/>
            <a:stretch/>
          </p:blipFill>
          <p:spPr>
            <a:xfrm>
              <a:off x="5878933" y="6896314"/>
              <a:ext cx="3467397" cy="4701557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534" y="18219346"/>
            <a:ext cx="7452274" cy="329664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198" y="15253028"/>
            <a:ext cx="6002108" cy="24334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49" y="17807331"/>
            <a:ext cx="8045547" cy="377648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130" y="15630937"/>
            <a:ext cx="3285741" cy="466363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9"/>
          <a:stretch/>
        </p:blipFill>
        <p:spPr>
          <a:xfrm>
            <a:off x="17528713" y="15389447"/>
            <a:ext cx="2506228" cy="2809649"/>
          </a:xfrm>
          <a:prstGeom prst="rect">
            <a:avLst/>
          </a:prstGeom>
        </p:spPr>
      </p:pic>
      <p:grpSp>
        <p:nvGrpSpPr>
          <p:cNvPr id="159" name="Graphic 2">
            <a:extLst>
              <a:ext uri="{FF2B5EF4-FFF2-40B4-BE49-F238E27FC236}">
                <a16:creationId xmlns:a16="http://schemas.microsoft.com/office/drawing/2014/main" id="{989F9BA4-8952-2A59-22B6-79024DF2F10E}"/>
              </a:ext>
            </a:extLst>
          </p:cNvPr>
          <p:cNvGrpSpPr/>
          <p:nvPr/>
        </p:nvGrpSpPr>
        <p:grpSpPr>
          <a:xfrm>
            <a:off x="12425598" y="22034339"/>
            <a:ext cx="19521281" cy="7239560"/>
            <a:chOff x="12564480" y="8329220"/>
            <a:chExt cx="18558510" cy="6553200"/>
          </a:xfrm>
        </p:grpSpPr>
        <p:sp>
          <p:nvSpPr>
            <p:cNvPr id="205" name="Freeform: Shape 130">
              <a:extLst>
                <a:ext uri="{FF2B5EF4-FFF2-40B4-BE49-F238E27FC236}">
                  <a16:creationId xmlns:a16="http://schemas.microsoft.com/office/drawing/2014/main" id="{1D08FD72-ED5B-CE6E-20F1-E99F45C70AD9}"/>
                </a:ext>
              </a:extLst>
            </p:cNvPr>
            <p:cNvSpPr/>
            <p:nvPr/>
          </p:nvSpPr>
          <p:spPr>
            <a:xfrm>
              <a:off x="12564480" y="8329220"/>
              <a:ext cx="18558510" cy="6553200"/>
            </a:xfrm>
            <a:custGeom>
              <a:avLst/>
              <a:gdLst>
                <a:gd name="connsiteX0" fmla="*/ 18406110 w 18558510"/>
                <a:gd name="connsiteY0" fmla="*/ 6553200 h 6553200"/>
                <a:gd name="connsiteX1" fmla="*/ 152400 w 18558510"/>
                <a:gd name="connsiteY1" fmla="*/ 6553200 h 6553200"/>
                <a:gd name="connsiteX2" fmla="*/ 0 w 18558510"/>
                <a:gd name="connsiteY2" fmla="*/ 6400800 h 6553200"/>
                <a:gd name="connsiteX3" fmla="*/ 0 w 18558510"/>
                <a:gd name="connsiteY3" fmla="*/ 152400 h 6553200"/>
                <a:gd name="connsiteX4" fmla="*/ 152400 w 18558510"/>
                <a:gd name="connsiteY4" fmla="*/ 0 h 6553200"/>
                <a:gd name="connsiteX5" fmla="*/ 18406110 w 18558510"/>
                <a:gd name="connsiteY5" fmla="*/ 0 h 6553200"/>
                <a:gd name="connsiteX6" fmla="*/ 18558510 w 18558510"/>
                <a:gd name="connsiteY6" fmla="*/ 152400 h 6553200"/>
                <a:gd name="connsiteX7" fmla="*/ 18558510 w 18558510"/>
                <a:gd name="connsiteY7" fmla="*/ 6400800 h 6553200"/>
                <a:gd name="connsiteX8" fmla="*/ 18406110 w 18558510"/>
                <a:gd name="connsiteY8" fmla="*/ 6553200 h 655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58510" h="6553200">
                  <a:moveTo>
                    <a:pt x="18406110" y="6553200"/>
                  </a:moveTo>
                  <a:lnTo>
                    <a:pt x="152400" y="6553200"/>
                  </a:lnTo>
                  <a:cubicBezTo>
                    <a:pt x="68580" y="6553200"/>
                    <a:pt x="0" y="6484620"/>
                    <a:pt x="0" y="6400800"/>
                  </a:cubicBezTo>
                  <a:lnTo>
                    <a:pt x="0" y="152400"/>
                  </a:lnTo>
                  <a:cubicBezTo>
                    <a:pt x="0" y="68580"/>
                    <a:pt x="68580" y="0"/>
                    <a:pt x="152400" y="0"/>
                  </a:cubicBezTo>
                  <a:lnTo>
                    <a:pt x="18406110" y="0"/>
                  </a:lnTo>
                  <a:cubicBezTo>
                    <a:pt x="18489932" y="0"/>
                    <a:pt x="18558510" y="68580"/>
                    <a:pt x="18558510" y="152400"/>
                  </a:cubicBezTo>
                  <a:lnTo>
                    <a:pt x="18558510" y="6400800"/>
                  </a:lnTo>
                  <a:cubicBezTo>
                    <a:pt x="18558510" y="6484620"/>
                    <a:pt x="18489932" y="6553200"/>
                    <a:pt x="18406110" y="6553200"/>
                  </a:cubicBezTo>
                  <a:close/>
                </a:path>
              </a:pathLst>
            </a:custGeom>
            <a:solidFill>
              <a:srgbClr val="FFFFFF"/>
            </a:solidFill>
            <a:ln w="63500" cap="flat">
              <a:solidFill>
                <a:srgbClr val="A69F9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BC54EA1-0729-1862-807B-030C6C5689A9}"/>
                </a:ext>
              </a:extLst>
            </p:cNvPr>
            <p:cNvSpPr txBox="1"/>
            <p:nvPr/>
          </p:nvSpPr>
          <p:spPr>
            <a:xfrm>
              <a:off x="13387828" y="8526208"/>
              <a:ext cx="8737852" cy="69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200" b="1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Cell</a:t>
              </a:r>
              <a:r>
                <a:rPr lang="en-US" sz="420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 </a:t>
              </a:r>
              <a:r>
                <a:rPr lang="en-US" sz="4200" b="1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Sorting applications include: </a:t>
              </a:r>
              <a:endParaRPr lang="en-CA" sz="4200" b="1" spc="0" baseline="0" dirty="0">
                <a:ln/>
                <a:solidFill>
                  <a:srgbClr val="1632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  <p:sp>
          <p:nvSpPr>
            <p:cNvPr id="207" name="Freeform: Shape 133">
              <a:extLst>
                <a:ext uri="{FF2B5EF4-FFF2-40B4-BE49-F238E27FC236}">
                  <a16:creationId xmlns:a16="http://schemas.microsoft.com/office/drawing/2014/main" id="{00902B4D-E823-1113-1769-339ED5414E49}"/>
                </a:ext>
              </a:extLst>
            </p:cNvPr>
            <p:cNvSpPr/>
            <p:nvPr/>
          </p:nvSpPr>
          <p:spPr>
            <a:xfrm>
              <a:off x="24033099" y="10055987"/>
              <a:ext cx="6544436" cy="4232148"/>
            </a:xfrm>
            <a:custGeom>
              <a:avLst/>
              <a:gdLst>
                <a:gd name="connsiteX0" fmla="*/ 0 w 6544436"/>
                <a:gd name="connsiteY0" fmla="*/ 0 h 4232148"/>
                <a:gd name="connsiteX1" fmla="*/ 6544436 w 6544436"/>
                <a:gd name="connsiteY1" fmla="*/ 0 h 4232148"/>
                <a:gd name="connsiteX2" fmla="*/ 6544436 w 6544436"/>
                <a:gd name="connsiteY2" fmla="*/ 4232149 h 4232148"/>
                <a:gd name="connsiteX3" fmla="*/ -2 w 6544436"/>
                <a:gd name="connsiteY3" fmla="*/ 4232149 h 423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4436" h="4232148">
                  <a:moveTo>
                    <a:pt x="0" y="0"/>
                  </a:moveTo>
                  <a:lnTo>
                    <a:pt x="6544436" y="0"/>
                  </a:lnTo>
                  <a:lnTo>
                    <a:pt x="6544436" y="4232149"/>
                  </a:lnTo>
                  <a:lnTo>
                    <a:pt x="-2" y="4232149"/>
                  </a:lnTo>
                  <a:close/>
                </a:path>
              </a:pathLst>
            </a:custGeom>
            <a:no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BF8DAC8-90BE-0686-6C6D-6CE5054786C3}"/>
              </a:ext>
            </a:extLst>
          </p:cNvPr>
          <p:cNvGrpSpPr>
            <a:grpSpLocks noChangeAspect="1"/>
          </p:cNvGrpSpPr>
          <p:nvPr/>
        </p:nvGrpSpPr>
        <p:grpSpPr>
          <a:xfrm>
            <a:off x="12682283" y="23864703"/>
            <a:ext cx="5426189" cy="4895377"/>
            <a:chOff x="699473" y="409358"/>
            <a:chExt cx="1624135" cy="1422965"/>
          </a:xfrm>
        </p:grpSpPr>
        <p:pic>
          <p:nvPicPr>
            <p:cNvPr id="198" name="Picture 197" descr="A screenshot of a graph&#10;&#10;Description automatically generated">
              <a:extLst>
                <a:ext uri="{FF2B5EF4-FFF2-40B4-BE49-F238E27FC236}">
                  <a16:creationId xmlns:a16="http://schemas.microsoft.com/office/drawing/2014/main" id="{1A19AAF7-B28A-6F86-278D-934360DEA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67" b="15441"/>
            <a:stretch/>
          </p:blipFill>
          <p:spPr>
            <a:xfrm>
              <a:off x="1697045" y="1559637"/>
              <a:ext cx="592847" cy="272686"/>
            </a:xfrm>
            <a:prstGeom prst="rect">
              <a:avLst/>
            </a:prstGeom>
          </p:spPr>
        </p:pic>
        <p:pic>
          <p:nvPicPr>
            <p:cNvPr id="199" name="Picture 19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B51824D-7D4A-7E57-BD04-F79A1D496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95"/>
            <a:stretch/>
          </p:blipFill>
          <p:spPr>
            <a:xfrm>
              <a:off x="981364" y="1559637"/>
              <a:ext cx="592847" cy="268126"/>
            </a:xfrm>
            <a:prstGeom prst="rect">
              <a:avLst/>
            </a:prstGeom>
          </p:spPr>
        </p:pic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E3A05CE-DFAB-5855-2F3E-4B9521FA2A64}"/>
                </a:ext>
              </a:extLst>
            </p:cNvPr>
            <p:cNvGrpSpPr/>
            <p:nvPr/>
          </p:nvGrpSpPr>
          <p:grpSpPr>
            <a:xfrm>
              <a:off x="699473" y="409358"/>
              <a:ext cx="1624135" cy="1017653"/>
              <a:chOff x="699473" y="409358"/>
              <a:chExt cx="1881754" cy="1017653"/>
            </a:xfrm>
          </p:grpSpPr>
          <p:pic>
            <p:nvPicPr>
              <p:cNvPr id="203" name="Picture 202" descr="A collage of images of a comet&#10;&#10;Description automatically generated">
                <a:extLst>
                  <a:ext uri="{FF2B5EF4-FFF2-40B4-BE49-F238E27FC236}">
                    <a16:creationId xmlns:a16="http://schemas.microsoft.com/office/drawing/2014/main" id="{9A3FA37F-5AF9-B876-F7BB-B81D7EA65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0274"/>
              <a:stretch/>
            </p:blipFill>
            <p:spPr>
              <a:xfrm>
                <a:off x="699473" y="409358"/>
                <a:ext cx="1881754" cy="428059"/>
              </a:xfrm>
              <a:prstGeom prst="rect">
                <a:avLst/>
              </a:prstGeom>
            </p:spPr>
          </p:pic>
          <p:pic>
            <p:nvPicPr>
              <p:cNvPr id="204" name="Picture 203" descr="A collage of images of a comet&#10;&#10;Description automatically generated">
                <a:extLst>
                  <a:ext uri="{FF2B5EF4-FFF2-40B4-BE49-F238E27FC236}">
                    <a16:creationId xmlns:a16="http://schemas.microsoft.com/office/drawing/2014/main" id="{FD409788-487B-FC09-8762-36AAC93859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038" b="7474"/>
              <a:stretch/>
            </p:blipFill>
            <p:spPr>
              <a:xfrm>
                <a:off x="951572" y="867771"/>
                <a:ext cx="1366275" cy="559240"/>
              </a:xfrm>
              <a:prstGeom prst="rect">
                <a:avLst/>
              </a:prstGeom>
            </p:spPr>
          </p:pic>
        </p:grpSp>
        <p:cxnSp>
          <p:nvCxnSpPr>
            <p:cNvPr id="201" name="Connector: Elbow 48">
              <a:extLst>
                <a:ext uri="{FF2B5EF4-FFF2-40B4-BE49-F238E27FC236}">
                  <a16:creationId xmlns:a16="http://schemas.microsoft.com/office/drawing/2014/main" id="{D1966BA4-C9AE-1844-7A2E-8350523A64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22234" y="1291443"/>
              <a:ext cx="356772" cy="136086"/>
            </a:xfrm>
            <a:prstGeom prst="bentConnector3">
              <a:avLst>
                <a:gd name="adj1" fmla="val 32994"/>
              </a:avLst>
            </a:prstGeom>
            <a:ln w="12700" cap="flat" cmpd="sng" algn="ctr">
              <a:solidFill>
                <a:schemeClr val="accent1"/>
              </a:solidFill>
              <a:prstDash val="sysDot"/>
              <a:round/>
              <a:headEnd type="none" w="med" len="sm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2" name="Connector: Elbow 49">
              <a:extLst>
                <a:ext uri="{FF2B5EF4-FFF2-40B4-BE49-F238E27FC236}">
                  <a16:creationId xmlns:a16="http://schemas.microsoft.com/office/drawing/2014/main" id="{2B2778A6-B843-AAC6-AD5B-6A425DC1A2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829554" y="1227971"/>
              <a:ext cx="485776" cy="158672"/>
            </a:xfrm>
            <a:prstGeom prst="bentConnector3">
              <a:avLst>
                <a:gd name="adj1" fmla="val 50000"/>
              </a:avLst>
            </a:prstGeom>
            <a:ln w="12700" cap="flat" cmpd="sng" algn="ctr">
              <a:solidFill>
                <a:schemeClr val="accent1"/>
              </a:solidFill>
              <a:prstDash val="sysDot"/>
              <a:round/>
              <a:headEnd type="none" w="med" len="sm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B3483A9-96D0-3C51-8745-7511A10ABD1A}"/>
              </a:ext>
            </a:extLst>
          </p:cNvPr>
          <p:cNvGrpSpPr>
            <a:grpSpLocks noChangeAspect="1"/>
          </p:cNvGrpSpPr>
          <p:nvPr/>
        </p:nvGrpSpPr>
        <p:grpSpPr>
          <a:xfrm>
            <a:off x="18486413" y="23869043"/>
            <a:ext cx="5176131" cy="4587123"/>
            <a:chOff x="3074123" y="409358"/>
            <a:chExt cx="2150568" cy="1905848"/>
          </a:xfrm>
        </p:grpSpPr>
        <p:pic>
          <p:nvPicPr>
            <p:cNvPr id="193" name="Picture 192" descr="A close-up of a graph&#10;&#10;Description automatically generated">
              <a:extLst>
                <a:ext uri="{FF2B5EF4-FFF2-40B4-BE49-F238E27FC236}">
                  <a16:creationId xmlns:a16="http://schemas.microsoft.com/office/drawing/2014/main" id="{A43B0985-EAD8-2FCD-43AA-E7ED7407B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4540438" y="901077"/>
              <a:ext cx="682088" cy="699123"/>
            </a:xfrm>
            <a:prstGeom prst="rect">
              <a:avLst/>
            </a:prstGeom>
          </p:spPr>
        </p:pic>
        <p:pic>
          <p:nvPicPr>
            <p:cNvPr id="194" name="Picture 193" descr="A collage of images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9680F53-1924-4051-1B60-44F64420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123" y="409358"/>
              <a:ext cx="1328201" cy="1193212"/>
            </a:xfrm>
            <a:prstGeom prst="rect">
              <a:avLst/>
            </a:prstGeom>
          </p:spPr>
        </p:pic>
        <p:cxnSp>
          <p:nvCxnSpPr>
            <p:cNvPr id="195" name="Connector: Elbow 512">
              <a:extLst>
                <a:ext uri="{FF2B5EF4-FFF2-40B4-BE49-F238E27FC236}">
                  <a16:creationId xmlns:a16="http://schemas.microsoft.com/office/drawing/2014/main" id="{31187117-0208-B45E-1010-788CB37EB0A3}"/>
                </a:ext>
              </a:extLst>
            </p:cNvPr>
            <p:cNvCxnSpPr>
              <a:cxnSpLocks/>
              <a:endCxn id="193" idx="1"/>
            </p:cNvCxnSpPr>
            <p:nvPr/>
          </p:nvCxnSpPr>
          <p:spPr>
            <a:xfrm>
              <a:off x="3949815" y="933509"/>
              <a:ext cx="590623" cy="317130"/>
            </a:xfrm>
            <a:prstGeom prst="bentConnector3">
              <a:avLst>
                <a:gd name="adj1" fmla="val 50000"/>
              </a:avLst>
            </a:prstGeom>
            <a:ln w="12700" cap="flat" cmpd="sng" algn="ctr">
              <a:solidFill>
                <a:schemeClr val="accent1"/>
              </a:solidFill>
              <a:prstDash val="sysDot"/>
              <a:round/>
              <a:headEnd type="none" w="med" len="sm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96" name="Picture 195" descr="A close-up of a graph&#10;&#10;Description automatically generated">
              <a:extLst>
                <a:ext uri="{FF2B5EF4-FFF2-40B4-BE49-F238E27FC236}">
                  <a16:creationId xmlns:a16="http://schemas.microsoft.com/office/drawing/2014/main" id="{5AD80199-5234-5B31-250E-065AE1EBD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4577113" y="1651455"/>
              <a:ext cx="647578" cy="663751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CAE2705-7339-147F-1356-D7FEA79B7319}"/>
                </a:ext>
              </a:extLst>
            </p:cNvPr>
            <p:cNvSpPr txBox="1"/>
            <p:nvPr/>
          </p:nvSpPr>
          <p:spPr>
            <a:xfrm>
              <a:off x="4065008" y="1754996"/>
              <a:ext cx="940155" cy="3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2BCD29"/>
                  </a:solidFill>
                  <a:latin typeface="Aptos Display" panose="020B0004020202020204" pitchFamily="34" charset="0"/>
                </a:rPr>
                <a:t>GFP+ high cells in wells</a:t>
              </a:r>
            </a:p>
            <a:p>
              <a:endParaRPr lang="en-US" sz="600" b="1" dirty="0">
                <a:solidFill>
                  <a:srgbClr val="2BCD29"/>
                </a:solidFill>
                <a:latin typeface="Aptos Display" panose="020B0004020202020204" pitchFamily="34" charset="0"/>
              </a:endParaRPr>
            </a:p>
            <a:p>
              <a:pPr defTabSz="179388"/>
              <a:r>
                <a:rPr lang="en-US" sz="600" b="1" dirty="0">
                  <a:solidFill>
                    <a:srgbClr val="2BCD29"/>
                  </a:solidFill>
                  <a:latin typeface="Aptos Display" panose="020B0004020202020204" pitchFamily="34" charset="0"/>
                </a:rPr>
                <a:t>		C1  C2  C6</a:t>
              </a:r>
            </a:p>
            <a:p>
              <a:pPr defTabSz="179388"/>
              <a:endParaRPr lang="en-US" sz="200" b="1" dirty="0">
                <a:solidFill>
                  <a:srgbClr val="2BCD29"/>
                </a:solidFill>
                <a:latin typeface="Aptos Display" panose="020B0004020202020204" pitchFamily="34" charset="0"/>
              </a:endParaRPr>
            </a:p>
            <a:p>
              <a:pPr defTabSz="179388"/>
              <a:r>
                <a:rPr lang="en-US" sz="600" b="1" dirty="0">
                  <a:solidFill>
                    <a:srgbClr val="2BCD29"/>
                  </a:solidFill>
                  <a:latin typeface="Aptos Display" panose="020B0004020202020204" pitchFamily="34" charset="0"/>
                </a:rPr>
                <a:t>		D1  D2  D4  D11</a:t>
              </a:r>
            </a:p>
            <a:p>
              <a:pPr defTabSz="179388"/>
              <a:endParaRPr lang="en-US" sz="200" b="1" dirty="0">
                <a:solidFill>
                  <a:srgbClr val="2BCD29"/>
                </a:solidFill>
                <a:latin typeface="Aptos Display" panose="020B0004020202020204" pitchFamily="34" charset="0"/>
              </a:endParaRPr>
            </a:p>
            <a:p>
              <a:pPr defTabSz="179388"/>
              <a:r>
                <a:rPr lang="en-US" sz="600" b="1" dirty="0">
                  <a:solidFill>
                    <a:srgbClr val="2BCD29"/>
                  </a:solidFill>
                  <a:latin typeface="Aptos Display" panose="020B0004020202020204" pitchFamily="34" charset="0"/>
                </a:rPr>
                <a:t>		E2  E4  E6  E7</a:t>
              </a:r>
            </a:p>
            <a:p>
              <a:pPr defTabSz="179388"/>
              <a:endParaRPr lang="en-US" sz="200" b="1" dirty="0">
                <a:solidFill>
                  <a:srgbClr val="2BCD29"/>
                </a:solidFill>
                <a:latin typeface="Aptos Display" panose="020B0004020202020204" pitchFamily="34" charset="0"/>
              </a:endParaRPr>
            </a:p>
            <a:p>
              <a:pPr defTabSz="179388"/>
              <a:r>
                <a:rPr lang="en-US" sz="600" b="1" dirty="0">
                  <a:solidFill>
                    <a:srgbClr val="2BCD29"/>
                  </a:solidFill>
                  <a:latin typeface="Aptos Display" panose="020B0004020202020204" pitchFamily="34" charset="0"/>
                </a:rPr>
                <a:t>		F6  F7</a:t>
              </a:r>
            </a:p>
            <a:p>
              <a:endParaRPr lang="en-CA" sz="600" b="1" dirty="0">
                <a:solidFill>
                  <a:srgbClr val="FF000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2D6D84-04CD-3952-BBF8-DCDA296707EE}"/>
              </a:ext>
            </a:extLst>
          </p:cNvPr>
          <p:cNvGrpSpPr>
            <a:grpSpLocks noChangeAspect="1"/>
          </p:cNvGrpSpPr>
          <p:nvPr/>
        </p:nvGrpSpPr>
        <p:grpSpPr>
          <a:xfrm>
            <a:off x="27446105" y="23794598"/>
            <a:ext cx="4412422" cy="5178474"/>
            <a:chOff x="3056125" y="3619992"/>
            <a:chExt cx="2607893" cy="3060656"/>
          </a:xfrm>
        </p:grpSpPr>
        <p:pic>
          <p:nvPicPr>
            <p:cNvPr id="189" name="Picture 188" descr="A diagram of red dots&#10;&#10;Description automatically generated with medium confidence">
              <a:extLst>
                <a:ext uri="{FF2B5EF4-FFF2-40B4-BE49-F238E27FC236}">
                  <a16:creationId xmlns:a16="http://schemas.microsoft.com/office/drawing/2014/main" id="{8FEA27FF-8D6E-E7DD-D323-9E70D242F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3" r="40600" b="57724"/>
            <a:stretch/>
          </p:blipFill>
          <p:spPr>
            <a:xfrm>
              <a:off x="3074124" y="3619992"/>
              <a:ext cx="1710226" cy="878336"/>
            </a:xfrm>
            <a:prstGeom prst="rect">
              <a:avLst/>
            </a:prstGeom>
          </p:spPr>
        </p:pic>
        <p:pic>
          <p:nvPicPr>
            <p:cNvPr id="190" name="Picture 189" descr="A diagram of red dots&#10;&#10;Description automatically generated with medium confidence">
              <a:extLst>
                <a:ext uri="{FF2B5EF4-FFF2-40B4-BE49-F238E27FC236}">
                  <a16:creationId xmlns:a16="http://schemas.microsoft.com/office/drawing/2014/main" id="{1EC5270F-DFA4-08A8-326F-6C4BDBFA4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78" r="43234" b="14464"/>
            <a:stretch/>
          </p:blipFill>
          <p:spPr>
            <a:xfrm>
              <a:off x="3064793" y="4506361"/>
              <a:ext cx="1634377" cy="839326"/>
            </a:xfrm>
            <a:prstGeom prst="rect">
              <a:avLst/>
            </a:prstGeom>
          </p:spPr>
        </p:pic>
        <p:pic>
          <p:nvPicPr>
            <p:cNvPr id="191" name="Picture 190" descr="A diagram of red dots&#10;&#10;Description automatically generated with medium confidence">
              <a:extLst>
                <a:ext uri="{FF2B5EF4-FFF2-40B4-BE49-F238E27FC236}">
                  <a16:creationId xmlns:a16="http://schemas.microsoft.com/office/drawing/2014/main" id="{55D0550B-E374-2D18-1E13-E4911EC27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14" t="44404"/>
            <a:stretch/>
          </p:blipFill>
          <p:spPr>
            <a:xfrm>
              <a:off x="3056125" y="5358054"/>
              <a:ext cx="1328201" cy="1322594"/>
            </a:xfrm>
            <a:prstGeom prst="rect">
              <a:avLst/>
            </a:prstGeom>
          </p:spPr>
        </p:pic>
        <p:pic>
          <p:nvPicPr>
            <p:cNvPr id="192" name="Picture 191" descr="A diagram of red dots&#10;&#10;Description automatically generated with medium confidence">
              <a:extLst>
                <a:ext uri="{FF2B5EF4-FFF2-40B4-BE49-F238E27FC236}">
                  <a16:creationId xmlns:a16="http://schemas.microsoft.com/office/drawing/2014/main" id="{C8D18BE3-DE65-D6C5-5BEC-6D80540C5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5" r="8476" b="59368"/>
            <a:stretch/>
          </p:blipFill>
          <p:spPr>
            <a:xfrm>
              <a:off x="4745285" y="3625020"/>
              <a:ext cx="918733" cy="877642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45CE210-B858-4873-7D23-C37275F7F617}"/>
              </a:ext>
            </a:extLst>
          </p:cNvPr>
          <p:cNvGrpSpPr>
            <a:grpSpLocks noChangeAspect="1"/>
          </p:cNvGrpSpPr>
          <p:nvPr/>
        </p:nvGrpSpPr>
        <p:grpSpPr>
          <a:xfrm>
            <a:off x="24152033" y="23674574"/>
            <a:ext cx="2814550" cy="4673292"/>
            <a:chOff x="6262015" y="2529934"/>
            <a:chExt cx="1761144" cy="2924211"/>
          </a:xfrm>
        </p:grpSpPr>
        <p:pic>
          <p:nvPicPr>
            <p:cNvPr id="179" name="Picture 178" descr="A graph of a tower&#10;&#10;Description automatically generated">
              <a:extLst>
                <a:ext uri="{FF2B5EF4-FFF2-40B4-BE49-F238E27FC236}">
                  <a16:creationId xmlns:a16="http://schemas.microsoft.com/office/drawing/2014/main" id="{A50DF038-148B-9719-8AC8-EBD1B7BFF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9" t="2560" b="20850"/>
            <a:stretch/>
          </p:blipFill>
          <p:spPr>
            <a:xfrm>
              <a:off x="6920266" y="4931745"/>
              <a:ext cx="1102893" cy="522400"/>
            </a:xfrm>
            <a:prstGeom prst="rect">
              <a:avLst/>
            </a:prstGeom>
          </p:spPr>
        </p:pic>
        <p:pic>
          <p:nvPicPr>
            <p:cNvPr id="180" name="Picture 179" descr="A collage of graphs and diagrams&#10;&#10;Description automatically generated">
              <a:extLst>
                <a:ext uri="{FF2B5EF4-FFF2-40B4-BE49-F238E27FC236}">
                  <a16:creationId xmlns:a16="http://schemas.microsoft.com/office/drawing/2014/main" id="{F43A5ED5-253E-F934-9FD4-ED2AE7EC4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64" t="47033" r="-172" b="12098"/>
            <a:stretch/>
          </p:blipFill>
          <p:spPr>
            <a:xfrm>
              <a:off x="6323500" y="4152439"/>
              <a:ext cx="1544591" cy="709650"/>
            </a:xfrm>
            <a:prstGeom prst="rect">
              <a:avLst/>
            </a:prstGeom>
          </p:spPr>
        </p:pic>
        <p:pic>
          <p:nvPicPr>
            <p:cNvPr id="181" name="Picture 180" descr="A collage of graphs and diagrams&#10;&#10;Description automatically generated">
              <a:extLst>
                <a:ext uri="{FF2B5EF4-FFF2-40B4-BE49-F238E27FC236}">
                  <a16:creationId xmlns:a16="http://schemas.microsoft.com/office/drawing/2014/main" id="{43379FD8-6C78-E9AA-9062-680A1A993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13" r="69722" b="6769"/>
            <a:stretch/>
          </p:blipFill>
          <p:spPr>
            <a:xfrm>
              <a:off x="6324872" y="3381270"/>
              <a:ext cx="703587" cy="723522"/>
            </a:xfrm>
            <a:prstGeom prst="rect">
              <a:avLst/>
            </a:prstGeom>
          </p:spPr>
        </p:pic>
        <p:pic>
          <p:nvPicPr>
            <p:cNvPr id="182" name="Picture 181" descr="A collage of graphs and diagrams&#10;&#10;Description automatically generated">
              <a:extLst>
                <a:ext uri="{FF2B5EF4-FFF2-40B4-BE49-F238E27FC236}">
                  <a16:creationId xmlns:a16="http://schemas.microsoft.com/office/drawing/2014/main" id="{F0A0E1F3-7A15-72C6-DE89-A074E03EC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63" t="2161" r="17230" b="62853"/>
            <a:stretch/>
          </p:blipFill>
          <p:spPr>
            <a:xfrm>
              <a:off x="7001824" y="3363610"/>
              <a:ext cx="764870" cy="754170"/>
            </a:xfrm>
            <a:prstGeom prst="rect">
              <a:avLst/>
            </a:prstGeom>
          </p:spPr>
        </p:pic>
        <p:pic>
          <p:nvPicPr>
            <p:cNvPr id="183" name="Picture 182" descr="A collage of graphs and diagrams&#10;&#10;Description automatically generated">
              <a:extLst>
                <a:ext uri="{FF2B5EF4-FFF2-40B4-BE49-F238E27FC236}">
                  <a16:creationId xmlns:a16="http://schemas.microsoft.com/office/drawing/2014/main" id="{52BF2694-CFC6-312F-3CD4-B1DEF5CBF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1" t="-410" r="74081" b="63547"/>
            <a:stretch/>
          </p:blipFill>
          <p:spPr>
            <a:xfrm>
              <a:off x="6262015" y="2529934"/>
              <a:ext cx="767849" cy="824831"/>
            </a:xfrm>
            <a:prstGeom prst="rect">
              <a:avLst/>
            </a:prstGeom>
          </p:spPr>
        </p:pic>
        <p:cxnSp>
          <p:nvCxnSpPr>
            <p:cNvPr id="187" name="Connector: Elbow 541">
              <a:extLst>
                <a:ext uri="{FF2B5EF4-FFF2-40B4-BE49-F238E27FC236}">
                  <a16:creationId xmlns:a16="http://schemas.microsoft.com/office/drawing/2014/main" id="{2748F797-F7E1-D399-9BE4-00EE4F3B55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40997" y="4806573"/>
              <a:ext cx="508192" cy="250346"/>
            </a:xfrm>
            <a:prstGeom prst="bentConnector2">
              <a:avLst/>
            </a:prstGeom>
            <a:ln w="12700" cap="flat" cmpd="sng" algn="ctr">
              <a:solidFill>
                <a:schemeClr val="accent1"/>
              </a:solidFill>
              <a:prstDash val="sysDot"/>
              <a:round/>
              <a:headEnd type="none" w="med" len="sm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88" name="Picture 187" descr="A collage of graphs and diagrams&#10;&#10;Description automatically generated">
              <a:extLst>
                <a:ext uri="{FF2B5EF4-FFF2-40B4-BE49-F238E27FC236}">
                  <a16:creationId xmlns:a16="http://schemas.microsoft.com/office/drawing/2014/main" id="{A2D27F14-D701-660C-7DDD-AA1C0C7F2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3" t="284" r="44647" b="62853"/>
            <a:stretch/>
          </p:blipFill>
          <p:spPr>
            <a:xfrm>
              <a:off x="7013740" y="2613583"/>
              <a:ext cx="783979" cy="770301"/>
            </a:xfrm>
            <a:prstGeom prst="rect">
              <a:avLst/>
            </a:prstGeom>
          </p:spPr>
        </p:pic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5EA3C5EE-358C-AFB6-F71C-EF140DEC9906}"/>
              </a:ext>
            </a:extLst>
          </p:cNvPr>
          <p:cNvSpPr txBox="1"/>
          <p:nvPr/>
        </p:nvSpPr>
        <p:spPr>
          <a:xfrm>
            <a:off x="13242815" y="23223832"/>
            <a:ext cx="462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Multi-color sort for bulk culture</a:t>
            </a:r>
            <a:endParaRPr lang="en-CA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C97CD49-2911-C468-D045-54D783AC6595}"/>
              </a:ext>
            </a:extLst>
          </p:cNvPr>
          <p:cNvSpPr txBox="1"/>
          <p:nvPr/>
        </p:nvSpPr>
        <p:spPr>
          <a:xfrm>
            <a:off x="18251367" y="23240817"/>
            <a:ext cx="575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Indexed single cell sort into 96-well plate</a:t>
            </a:r>
            <a:endParaRPr lang="en-CA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03A3C78-B68D-56DF-D189-4ED925E89647}"/>
              </a:ext>
            </a:extLst>
          </p:cNvPr>
          <p:cNvSpPr txBox="1"/>
          <p:nvPr/>
        </p:nvSpPr>
        <p:spPr>
          <a:xfrm>
            <a:off x="24101317" y="23220807"/>
            <a:ext cx="320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cycle phase sort</a:t>
            </a:r>
            <a:endParaRPr lang="en-CA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16C2ECB-FF08-38FF-38E2-BE9E7EAAF512}"/>
              </a:ext>
            </a:extLst>
          </p:cNvPr>
          <p:cNvSpPr txBox="1"/>
          <p:nvPr/>
        </p:nvSpPr>
        <p:spPr>
          <a:xfrm>
            <a:off x="27743022" y="22761251"/>
            <a:ext cx="355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tissue sort for RNA/DNA analysis</a:t>
            </a:r>
            <a:endParaRPr lang="en-CA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9F3ABF9-FA47-0E0A-5993-10D83DD7161D}"/>
              </a:ext>
            </a:extLst>
          </p:cNvPr>
          <p:cNvCxnSpPr>
            <a:cxnSpLocks/>
          </p:cNvCxnSpPr>
          <p:nvPr/>
        </p:nvCxnSpPr>
        <p:spPr>
          <a:xfrm>
            <a:off x="18184526" y="23373286"/>
            <a:ext cx="0" cy="538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0808268-E7BA-2DA1-4F8A-94D718D7DF5B}"/>
              </a:ext>
            </a:extLst>
          </p:cNvPr>
          <p:cNvCxnSpPr>
            <a:cxnSpLocks/>
          </p:cNvCxnSpPr>
          <p:nvPr/>
        </p:nvCxnSpPr>
        <p:spPr>
          <a:xfrm>
            <a:off x="23907288" y="23304406"/>
            <a:ext cx="0" cy="538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3BA94CB-D80F-8410-95FA-88A8B93407F1}"/>
              </a:ext>
            </a:extLst>
          </p:cNvPr>
          <p:cNvCxnSpPr>
            <a:cxnSpLocks/>
          </p:cNvCxnSpPr>
          <p:nvPr/>
        </p:nvCxnSpPr>
        <p:spPr>
          <a:xfrm>
            <a:off x="27198435" y="23173282"/>
            <a:ext cx="0" cy="538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8019266" y="29679852"/>
            <a:ext cx="14212975" cy="7902160"/>
            <a:chOff x="17614865" y="29598857"/>
            <a:chExt cx="14212975" cy="7902160"/>
          </a:xfrm>
        </p:grpSpPr>
        <p:grpSp>
          <p:nvGrpSpPr>
            <p:cNvPr id="550" name="Graphic 2">
              <a:extLst>
                <a:ext uri="{FF2B5EF4-FFF2-40B4-BE49-F238E27FC236}">
                  <a16:creationId xmlns:a16="http://schemas.microsoft.com/office/drawing/2014/main" id="{1604AFD6-DFAC-5E4D-B302-B6EF401F29C9}"/>
                </a:ext>
              </a:extLst>
            </p:cNvPr>
            <p:cNvGrpSpPr/>
            <p:nvPr/>
          </p:nvGrpSpPr>
          <p:grpSpPr>
            <a:xfrm>
              <a:off x="17614865" y="29598857"/>
              <a:ext cx="13921350" cy="7902160"/>
              <a:chOff x="18455517" y="31401565"/>
              <a:chExt cx="12368276" cy="5226050"/>
            </a:xfrm>
          </p:grpSpPr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D7D4348F-80D1-6F73-3693-05CF0A571765}"/>
                  </a:ext>
                </a:extLst>
              </p:cNvPr>
              <p:cNvSpPr/>
              <p:nvPr/>
            </p:nvSpPr>
            <p:spPr>
              <a:xfrm>
                <a:off x="18455517" y="31401565"/>
                <a:ext cx="12368276" cy="5226050"/>
              </a:xfrm>
              <a:custGeom>
                <a:avLst/>
                <a:gdLst>
                  <a:gd name="connsiteX0" fmla="*/ 12215876 w 12368276"/>
                  <a:gd name="connsiteY0" fmla="*/ 5226050 h 5226050"/>
                  <a:gd name="connsiteX1" fmla="*/ 152400 w 12368276"/>
                  <a:gd name="connsiteY1" fmla="*/ 5226050 h 5226050"/>
                  <a:gd name="connsiteX2" fmla="*/ 0 w 12368276"/>
                  <a:gd name="connsiteY2" fmla="*/ 5073650 h 5226050"/>
                  <a:gd name="connsiteX3" fmla="*/ 0 w 12368276"/>
                  <a:gd name="connsiteY3" fmla="*/ 152400 h 5226050"/>
                  <a:gd name="connsiteX4" fmla="*/ 152400 w 12368276"/>
                  <a:gd name="connsiteY4" fmla="*/ 0 h 5226050"/>
                  <a:gd name="connsiteX5" fmla="*/ 12215876 w 12368276"/>
                  <a:gd name="connsiteY5" fmla="*/ 0 h 5226050"/>
                  <a:gd name="connsiteX6" fmla="*/ 12368276 w 12368276"/>
                  <a:gd name="connsiteY6" fmla="*/ 152400 h 5226050"/>
                  <a:gd name="connsiteX7" fmla="*/ 12368276 w 12368276"/>
                  <a:gd name="connsiteY7" fmla="*/ 5073650 h 5226050"/>
                  <a:gd name="connsiteX8" fmla="*/ 12215876 w 12368276"/>
                  <a:gd name="connsiteY8" fmla="*/ 5226050 h 522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68276" h="5226050">
                    <a:moveTo>
                      <a:pt x="12215876" y="5226050"/>
                    </a:moveTo>
                    <a:lnTo>
                      <a:pt x="152400" y="5226050"/>
                    </a:lnTo>
                    <a:cubicBezTo>
                      <a:pt x="68580" y="5226050"/>
                      <a:pt x="0" y="5157468"/>
                      <a:pt x="0" y="5073650"/>
                    </a:cubicBezTo>
                    <a:lnTo>
                      <a:pt x="0" y="152400"/>
                    </a:lnTo>
                    <a:cubicBezTo>
                      <a:pt x="0" y="68579"/>
                      <a:pt x="68580" y="0"/>
                      <a:pt x="152400" y="0"/>
                    </a:cubicBezTo>
                    <a:lnTo>
                      <a:pt x="12215876" y="0"/>
                    </a:lnTo>
                    <a:cubicBezTo>
                      <a:pt x="12299694" y="0"/>
                      <a:pt x="12368276" y="68579"/>
                      <a:pt x="12368276" y="152400"/>
                    </a:cubicBezTo>
                    <a:lnTo>
                      <a:pt x="12368276" y="5073650"/>
                    </a:lnTo>
                    <a:cubicBezTo>
                      <a:pt x="12368276" y="5157468"/>
                      <a:pt x="12299694" y="5226050"/>
                      <a:pt x="12215876" y="5226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0" cap="flat">
                <a:solidFill>
                  <a:srgbClr val="A69F9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FA68F486-EA46-92C5-3307-2372A5198041}"/>
                  </a:ext>
                </a:extLst>
              </p:cNvPr>
              <p:cNvSpPr txBox="1"/>
              <p:nvPr/>
            </p:nvSpPr>
            <p:spPr>
              <a:xfrm>
                <a:off x="18602340" y="31686136"/>
                <a:ext cx="12184367" cy="488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4200" b="1" dirty="0">
                    <a:ln/>
                    <a:solidFill>
                      <a:srgbClr val="163259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  <a:rtl val="0"/>
                  </a:rPr>
                  <a:t>Self Directed Flow Cytometry Analysis &amp; Cell Sorting</a:t>
                </a:r>
                <a:endParaRPr lang="en-CA" sz="4200" b="1" spc="0" baseline="0" dirty="0">
                  <a:ln/>
                  <a:solidFill>
                    <a:srgbClr val="16325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endParaRPr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CBAD74E5-61C8-A22F-27C7-A7BFBED42F51}"/>
                  </a:ext>
                </a:extLst>
              </p:cNvPr>
              <p:cNvSpPr/>
              <p:nvPr/>
            </p:nvSpPr>
            <p:spPr>
              <a:xfrm>
                <a:off x="22647148" y="33580832"/>
                <a:ext cx="7966074" cy="2512822"/>
              </a:xfrm>
              <a:custGeom>
                <a:avLst/>
                <a:gdLst>
                  <a:gd name="connsiteX0" fmla="*/ 0 w 7966074"/>
                  <a:gd name="connsiteY0" fmla="*/ -1 h 2512822"/>
                  <a:gd name="connsiteX1" fmla="*/ 7966075 w 7966074"/>
                  <a:gd name="connsiteY1" fmla="*/ -1 h 2512822"/>
                  <a:gd name="connsiteX2" fmla="*/ 7966075 w 7966074"/>
                  <a:gd name="connsiteY2" fmla="*/ 2512822 h 2512822"/>
                  <a:gd name="connsiteX3" fmla="*/ 0 w 7966074"/>
                  <a:gd name="connsiteY3" fmla="*/ 2512822 h 2512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6074" h="2512822">
                    <a:moveTo>
                      <a:pt x="0" y="-1"/>
                    </a:moveTo>
                    <a:lnTo>
                      <a:pt x="7966075" y="-1"/>
                    </a:lnTo>
                    <a:lnTo>
                      <a:pt x="7966075" y="2512822"/>
                    </a:lnTo>
                    <a:lnTo>
                      <a:pt x="0" y="2512822"/>
                    </a:lnTo>
                    <a:close/>
                  </a:path>
                </a:pathLst>
              </a:custGeom>
              <a:no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F727D99-377A-A6B9-D5AD-212A3A63F955}"/>
                </a:ext>
              </a:extLst>
            </p:cNvPr>
            <p:cNvSpPr txBox="1"/>
            <p:nvPr/>
          </p:nvSpPr>
          <p:spPr>
            <a:xfrm>
              <a:off x="25270089" y="31170225"/>
              <a:ext cx="6557751" cy="5386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We have coached many researchers to perform their own experiments using: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Flow cytometry analyzers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Sony MA900 cell sorter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Data analysis software (</a:t>
              </a:r>
              <a:r>
                <a:rPr lang="en-US" sz="3600" dirty="0" err="1">
                  <a:latin typeface="Arial" panose="020B0604020202020204" pitchFamily="34" charset="0"/>
                  <a:cs typeface="Arial" panose="020B0604020202020204" pitchFamily="34" charset="0"/>
                </a:rPr>
                <a:t>FlowJo</a:t>
              </a: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, Kaluza, IDEAS, </a:t>
              </a:r>
              <a:r>
                <a:rPr lang="en-US" sz="3600" dirty="0" err="1">
                  <a:latin typeface="Arial" panose="020B0604020202020204" pitchFamily="34" charset="0"/>
                  <a:cs typeface="Arial" panose="020B0604020202020204" pitchFamily="34" charset="0"/>
                </a:rPr>
                <a:t>ModFit</a:t>
              </a: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CA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6" b="15234"/>
            <a:stretch/>
          </p:blipFill>
          <p:spPr>
            <a:xfrm>
              <a:off x="18465224" y="31836971"/>
              <a:ext cx="6036593" cy="4052598"/>
            </a:xfrm>
            <a:prstGeom prst="rect">
              <a:avLst/>
            </a:prstGeom>
          </p:spPr>
        </p:pic>
      </p:grpSp>
      <p:pic>
        <p:nvPicPr>
          <p:cNvPr id="517" name="Picture 516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0"/>
          <a:stretch/>
        </p:blipFill>
        <p:spPr>
          <a:xfrm>
            <a:off x="13591793" y="10838956"/>
            <a:ext cx="4427473" cy="2816701"/>
          </a:xfrm>
          <a:prstGeom prst="rect">
            <a:avLst/>
          </a:prstGeom>
        </p:spPr>
      </p:pic>
      <p:sp>
        <p:nvSpPr>
          <p:cNvPr id="525" name="TextBox 524"/>
          <p:cNvSpPr txBox="1"/>
          <p:nvPr/>
        </p:nvSpPr>
        <p:spPr>
          <a:xfrm rot="16200000">
            <a:off x="17598116" y="8240272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Immune Synapse Discovery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 rot="16200000">
            <a:off x="17279919" y="11895519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Learning to classify RBC shapes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117BF3A7-6583-0C39-3EEA-19A1BB193FD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46" y="578976"/>
            <a:ext cx="4902200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E17568-B88C-577C-B05E-60A1DF266304}"/>
              </a:ext>
            </a:extLst>
          </p:cNvPr>
          <p:cNvSpPr txBox="1">
            <a:spLocks/>
          </p:cNvSpPr>
          <p:nvPr/>
        </p:nvSpPr>
        <p:spPr>
          <a:xfrm>
            <a:off x="20808609" y="39653135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3600" spc="-200" baseline="0" dirty="0">
                <a:ln/>
                <a:solidFill>
                  <a:srgbClr val="EE3032"/>
                </a:solidFill>
                <a:latin typeface="Arial"/>
                <a:cs typeface="Arial"/>
                <a:sym typeface="Arial"/>
                <a:rtl val="0"/>
              </a:rPr>
              <a:t>Find us online: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B0CF72C-EDF9-9CC5-67BD-4F233F90425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tretch>
            <a:fillRect/>
          </a:stretch>
        </p:blipFill>
        <p:spPr>
          <a:xfrm>
            <a:off x="30542857" y="39673455"/>
            <a:ext cx="723900" cy="7239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3FE4F-FFD2-9C3A-8B66-D67E98F35FB3}"/>
              </a:ext>
            </a:extLst>
          </p:cNvPr>
          <p:cNvGrpSpPr/>
          <p:nvPr/>
        </p:nvGrpSpPr>
        <p:grpSpPr>
          <a:xfrm>
            <a:off x="23544656" y="39045736"/>
            <a:ext cx="3775393" cy="1979339"/>
            <a:chOff x="23544656" y="39161004"/>
            <a:chExt cx="3775393" cy="1979339"/>
          </a:xfrm>
        </p:grpSpPr>
        <p:pic>
          <p:nvPicPr>
            <p:cNvPr id="26" name="Picture 25" descr="A qr code with a few squares&#10;&#10;Description automatically generated">
              <a:extLst>
                <a:ext uri="{FF2B5EF4-FFF2-40B4-BE49-F238E27FC236}">
                  <a16:creationId xmlns:a16="http://schemas.microsoft.com/office/drawing/2014/main" id="{A4054392-5A69-F0FD-A552-D17CCF0A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7352" y="39161004"/>
              <a:ext cx="1350000" cy="135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F97197-2F34-2133-FED8-1F80F225E1CA}"/>
                </a:ext>
              </a:extLst>
            </p:cNvPr>
            <p:cNvSpPr txBox="1"/>
            <p:nvPr/>
          </p:nvSpPr>
          <p:spPr>
            <a:xfrm>
              <a:off x="23544656" y="40494012"/>
              <a:ext cx="37753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nbcc.lunenfeld.ca</a:t>
              </a:r>
              <a:endParaRPr lang="en-CA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 descr="A white and black logo&#10;&#10;Description automatically generated">
            <a:extLst>
              <a:ext uri="{FF2B5EF4-FFF2-40B4-BE49-F238E27FC236}">
                <a16:creationId xmlns:a16="http://schemas.microsoft.com/office/drawing/2014/main" id="{27DF91DC-DB5E-D6BF-3355-F19098E108F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560" y="39585405"/>
            <a:ext cx="243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9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7146</TotalTime>
  <Words>325</Words>
  <Application>Microsoft Office PowerPoint</Application>
  <PresentationFormat>Custom</PresentationFormat>
  <Paragraphs>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Corbel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Brendon  Seale</dc:creator>
  <cp:lastModifiedBy>Michael Parsons</cp:lastModifiedBy>
  <cp:revision>71</cp:revision>
  <dcterms:created xsi:type="dcterms:W3CDTF">2024-01-25T14:43:53Z</dcterms:created>
  <dcterms:modified xsi:type="dcterms:W3CDTF">2024-02-07T19:42:53Z</dcterms:modified>
</cp:coreProperties>
</file>